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0"/>
  </p:notesMasterIdLst>
  <p:sldIdLst>
    <p:sldId id="256" r:id="rId2"/>
    <p:sldId id="278" r:id="rId3"/>
    <p:sldId id="280" r:id="rId4"/>
    <p:sldId id="287" r:id="rId5"/>
    <p:sldId id="277" r:id="rId6"/>
    <p:sldId id="281" r:id="rId7"/>
    <p:sldId id="282" r:id="rId8"/>
    <p:sldId id="283" r:id="rId9"/>
    <p:sldId id="284" r:id="rId10"/>
    <p:sldId id="285" r:id="rId11"/>
    <p:sldId id="286" r:id="rId12"/>
    <p:sldId id="288" r:id="rId13"/>
    <p:sldId id="289" r:id="rId14"/>
    <p:sldId id="290" r:id="rId15"/>
    <p:sldId id="291" r:id="rId16"/>
    <p:sldId id="292" r:id="rId17"/>
    <p:sldId id="293"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88" d="100"/>
          <a:sy n="188" d="100"/>
        </p:scale>
        <p:origin x="389"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DF2E8-634F-433E-BADD-45A247D22525}" type="datetimeFigureOut">
              <a:rPr lang="en-GB" smtClean="0"/>
              <a:t>05/11/2024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51802-7A3D-4AF4-B9A2-84E38126DD69}" type="slidenum">
              <a:rPr lang="en-GB" smtClean="0"/>
              <a:t>‹#›</a:t>
            </a:fld>
            <a:endParaRPr lang="en-GB"/>
          </a:p>
        </p:txBody>
      </p:sp>
    </p:spTree>
    <p:extLst>
      <p:ext uri="{BB962C8B-B14F-4D97-AF65-F5344CB8AC3E}">
        <p14:creationId xmlns:p14="http://schemas.microsoft.com/office/powerpoint/2010/main" val="2396424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00311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2523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52384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7641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3084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83742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65195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2082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62595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8391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11/5/2024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72788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11/5/2024</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320248122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27" r:id="rId6"/>
    <p:sldLayoutId id="2147483732" r:id="rId7"/>
    <p:sldLayoutId id="2147483728" r:id="rId8"/>
    <p:sldLayoutId id="2147483729" r:id="rId9"/>
    <p:sldLayoutId id="2147483730" r:id="rId10"/>
    <p:sldLayoutId id="2147483731"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newsroom.activisionblizzard.com/p/a-brief-history-of-the-platformer" TargetMode="External"/><Relationship Id="rId2" Type="http://schemas.openxmlformats.org/officeDocument/2006/relationships/hyperlink" Target="https://web.archive.org/web/20141217155232/http:/www.gamasutra.com/view/feature/4074/the_designers_notebook_sorting_.php" TargetMode="External"/><Relationship Id="rId1" Type="http://schemas.openxmlformats.org/officeDocument/2006/relationships/slideLayout" Target="../slideLayouts/slideLayout2.xml"/><Relationship Id="rId5" Type="http://schemas.openxmlformats.org/officeDocument/2006/relationships/hyperlink" Target="https://www.retrogamedeconstructionzone.com/2020/07/what-was-first-platformer-space-panic.html" TargetMode="External"/><Relationship Id="rId4" Type="http://schemas.openxmlformats.org/officeDocument/2006/relationships/hyperlink" Target="https://www.digitpress.com/library/books/book_art_of_computer_game_design.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B41654-6813-4B8B-8AF9-6134D6BB1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E93070F-7718-4268-9A46-202B06E06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808706" y="3856382"/>
            <a:ext cx="9383294" cy="3001903"/>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95849 w 9288370"/>
              <a:gd name="connsiteY25" fmla="*/ 1272939 h 1858154"/>
              <a:gd name="connsiteX26" fmla="*/ 4190310 w 9288370"/>
              <a:gd name="connsiteY26" fmla="*/ 1307786 h 1858154"/>
              <a:gd name="connsiteX27" fmla="*/ 4230008 w 9288370"/>
              <a:gd name="connsiteY27" fmla="*/ 1303546 h 1858154"/>
              <a:gd name="connsiteX28" fmla="*/ 4575478 w 9288370"/>
              <a:gd name="connsiteY28" fmla="*/ 1261726 h 1858154"/>
              <a:gd name="connsiteX29" fmla="*/ 4650026 w 9288370"/>
              <a:gd name="connsiteY29" fmla="*/ 1265798 h 1858154"/>
              <a:gd name="connsiteX30" fmla="*/ 4792008 w 9288370"/>
              <a:gd name="connsiteY30" fmla="*/ 1243899 h 1858154"/>
              <a:gd name="connsiteX31" fmla="*/ 4954126 w 9288370"/>
              <a:gd name="connsiteY31" fmla="*/ 1204617 h 1858154"/>
              <a:gd name="connsiteX32" fmla="*/ 5309678 w 9288370"/>
              <a:gd name="connsiteY32" fmla="*/ 1128278 h 1858154"/>
              <a:gd name="connsiteX33" fmla="*/ 5474724 w 9288370"/>
              <a:gd name="connsiteY33" fmla="*/ 1091167 h 1858154"/>
              <a:gd name="connsiteX34" fmla="*/ 5612132 w 9288370"/>
              <a:gd name="connsiteY34" fmla="*/ 1051509 h 1858154"/>
              <a:gd name="connsiteX35" fmla="*/ 5776618 w 9288370"/>
              <a:gd name="connsiteY35" fmla="*/ 1053037 h 1858154"/>
              <a:gd name="connsiteX36" fmla="*/ 5785786 w 9288370"/>
              <a:gd name="connsiteY36" fmla="*/ 1051213 h 1858154"/>
              <a:gd name="connsiteX37" fmla="*/ 5829381 w 9288370"/>
              <a:gd name="connsiteY37" fmla="*/ 1046878 h 1858154"/>
              <a:gd name="connsiteX38" fmla="*/ 5943596 w 9288370"/>
              <a:gd name="connsiteY38" fmla="*/ 1043237 h 1858154"/>
              <a:gd name="connsiteX39" fmla="*/ 5985730 w 9288370"/>
              <a:gd name="connsiteY39" fmla="*/ 1035396 h 1858154"/>
              <a:gd name="connsiteX40" fmla="*/ 6103109 w 9288370"/>
              <a:gd name="connsiteY40" fmla="*/ 1019019 h 1858154"/>
              <a:gd name="connsiteX41" fmla="*/ 6222406 w 9288370"/>
              <a:gd name="connsiteY41" fmla="*/ 985341 h 1858154"/>
              <a:gd name="connsiteX42" fmla="*/ 6598672 w 9288370"/>
              <a:gd name="connsiteY42" fmla="*/ 902062 h 1858154"/>
              <a:gd name="connsiteX43" fmla="*/ 6766149 w 9288370"/>
              <a:gd name="connsiteY43" fmla="*/ 846132 h 1858154"/>
              <a:gd name="connsiteX44" fmla="*/ 6886312 w 9288370"/>
              <a:gd name="connsiteY44" fmla="*/ 781877 h 1858154"/>
              <a:gd name="connsiteX45" fmla="*/ 7006457 w 9288370"/>
              <a:gd name="connsiteY45" fmla="*/ 699758 h 1858154"/>
              <a:gd name="connsiteX46" fmla="*/ 7231643 w 9288370"/>
              <a:gd name="connsiteY46" fmla="*/ 640778 h 1858154"/>
              <a:gd name="connsiteX47" fmla="*/ 7363123 w 9288370"/>
              <a:gd name="connsiteY47" fmla="*/ 593682 h 1858154"/>
              <a:gd name="connsiteX48" fmla="*/ 7588368 w 9288370"/>
              <a:gd name="connsiteY48" fmla="*/ 531129 h 1858154"/>
              <a:gd name="connsiteX49" fmla="*/ 7952094 w 9288370"/>
              <a:gd name="connsiteY49" fmla="*/ 409302 h 1858154"/>
              <a:gd name="connsiteX50" fmla="*/ 8231938 w 9288370"/>
              <a:gd name="connsiteY50" fmla="*/ 259259 h 1858154"/>
              <a:gd name="connsiteX51" fmla="*/ 8428864 w 9288370"/>
              <a:gd name="connsiteY51" fmla="*/ 208471 h 1858154"/>
              <a:gd name="connsiteX52" fmla="*/ 8616510 w 9288370"/>
              <a:gd name="connsiteY52" fmla="*/ 161973 h 1858154"/>
              <a:gd name="connsiteX53" fmla="*/ 8826766 w 9288370"/>
              <a:gd name="connsiteY53" fmla="*/ 152111 h 1858154"/>
              <a:gd name="connsiteX54" fmla="*/ 8917647 w 9288370"/>
              <a:gd name="connsiteY54" fmla="*/ 112232 h 1858154"/>
              <a:gd name="connsiteX55" fmla="*/ 9182272 w 9288370"/>
              <a:gd name="connsiteY55" fmla="*/ 37171 h 1858154"/>
              <a:gd name="connsiteX56" fmla="*/ 9232990 w 9288370"/>
              <a:gd name="connsiteY56" fmla="*/ 24074 h 1858154"/>
              <a:gd name="connsiteX57" fmla="*/ 9288370 w 9288370"/>
              <a:gd name="connsiteY57" fmla="*/ 0 h 1858154"/>
              <a:gd name="connsiteX58" fmla="*/ 0 w 9288370"/>
              <a:gd name="connsiteY58" fmla="*/ 0 h 1858154"/>
              <a:gd name="connsiteX59" fmla="*/ 0 w 9288370"/>
              <a:gd name="connsiteY59"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650072 w 9288370"/>
              <a:gd name="connsiteY21" fmla="*/ 1217421 h 1858154"/>
              <a:gd name="connsiteX22" fmla="*/ 3707853 w 9288370"/>
              <a:gd name="connsiteY22" fmla="*/ 1241722 h 1858154"/>
              <a:gd name="connsiteX23" fmla="*/ 3925616 w 9288370"/>
              <a:gd name="connsiteY23" fmla="*/ 1253751 h 1858154"/>
              <a:gd name="connsiteX24" fmla="*/ 3995849 w 9288370"/>
              <a:gd name="connsiteY24" fmla="*/ 1272939 h 1858154"/>
              <a:gd name="connsiteX25" fmla="*/ 4190310 w 9288370"/>
              <a:gd name="connsiteY25" fmla="*/ 1307786 h 1858154"/>
              <a:gd name="connsiteX26" fmla="*/ 4230008 w 9288370"/>
              <a:gd name="connsiteY26" fmla="*/ 1303546 h 1858154"/>
              <a:gd name="connsiteX27" fmla="*/ 4575478 w 9288370"/>
              <a:gd name="connsiteY27" fmla="*/ 1261726 h 1858154"/>
              <a:gd name="connsiteX28" fmla="*/ 4650026 w 9288370"/>
              <a:gd name="connsiteY28" fmla="*/ 1265798 h 1858154"/>
              <a:gd name="connsiteX29" fmla="*/ 4792008 w 9288370"/>
              <a:gd name="connsiteY29" fmla="*/ 1243899 h 1858154"/>
              <a:gd name="connsiteX30" fmla="*/ 4954126 w 9288370"/>
              <a:gd name="connsiteY30" fmla="*/ 1204617 h 1858154"/>
              <a:gd name="connsiteX31" fmla="*/ 5309678 w 9288370"/>
              <a:gd name="connsiteY31" fmla="*/ 1128278 h 1858154"/>
              <a:gd name="connsiteX32" fmla="*/ 5474724 w 9288370"/>
              <a:gd name="connsiteY32" fmla="*/ 1091167 h 1858154"/>
              <a:gd name="connsiteX33" fmla="*/ 5612132 w 9288370"/>
              <a:gd name="connsiteY33" fmla="*/ 1051509 h 1858154"/>
              <a:gd name="connsiteX34" fmla="*/ 5776618 w 9288370"/>
              <a:gd name="connsiteY34" fmla="*/ 1053037 h 1858154"/>
              <a:gd name="connsiteX35" fmla="*/ 5785786 w 9288370"/>
              <a:gd name="connsiteY35" fmla="*/ 1051213 h 1858154"/>
              <a:gd name="connsiteX36" fmla="*/ 5829381 w 9288370"/>
              <a:gd name="connsiteY36" fmla="*/ 1046878 h 1858154"/>
              <a:gd name="connsiteX37" fmla="*/ 5943596 w 9288370"/>
              <a:gd name="connsiteY37" fmla="*/ 1043237 h 1858154"/>
              <a:gd name="connsiteX38" fmla="*/ 5985730 w 9288370"/>
              <a:gd name="connsiteY38" fmla="*/ 1035396 h 1858154"/>
              <a:gd name="connsiteX39" fmla="*/ 6103109 w 9288370"/>
              <a:gd name="connsiteY39" fmla="*/ 1019019 h 1858154"/>
              <a:gd name="connsiteX40" fmla="*/ 6222406 w 9288370"/>
              <a:gd name="connsiteY40" fmla="*/ 985341 h 1858154"/>
              <a:gd name="connsiteX41" fmla="*/ 6598672 w 9288370"/>
              <a:gd name="connsiteY41" fmla="*/ 902062 h 1858154"/>
              <a:gd name="connsiteX42" fmla="*/ 6766149 w 9288370"/>
              <a:gd name="connsiteY42" fmla="*/ 846132 h 1858154"/>
              <a:gd name="connsiteX43" fmla="*/ 6886312 w 9288370"/>
              <a:gd name="connsiteY43" fmla="*/ 781877 h 1858154"/>
              <a:gd name="connsiteX44" fmla="*/ 7006457 w 9288370"/>
              <a:gd name="connsiteY44" fmla="*/ 699758 h 1858154"/>
              <a:gd name="connsiteX45" fmla="*/ 7231643 w 9288370"/>
              <a:gd name="connsiteY45" fmla="*/ 640778 h 1858154"/>
              <a:gd name="connsiteX46" fmla="*/ 7363123 w 9288370"/>
              <a:gd name="connsiteY46" fmla="*/ 593682 h 1858154"/>
              <a:gd name="connsiteX47" fmla="*/ 7588368 w 9288370"/>
              <a:gd name="connsiteY47" fmla="*/ 531129 h 1858154"/>
              <a:gd name="connsiteX48" fmla="*/ 7952094 w 9288370"/>
              <a:gd name="connsiteY48" fmla="*/ 409302 h 1858154"/>
              <a:gd name="connsiteX49" fmla="*/ 8231938 w 9288370"/>
              <a:gd name="connsiteY49" fmla="*/ 259259 h 1858154"/>
              <a:gd name="connsiteX50" fmla="*/ 8428864 w 9288370"/>
              <a:gd name="connsiteY50" fmla="*/ 208471 h 1858154"/>
              <a:gd name="connsiteX51" fmla="*/ 8616510 w 9288370"/>
              <a:gd name="connsiteY51" fmla="*/ 161973 h 1858154"/>
              <a:gd name="connsiteX52" fmla="*/ 8826766 w 9288370"/>
              <a:gd name="connsiteY52" fmla="*/ 152111 h 1858154"/>
              <a:gd name="connsiteX53" fmla="*/ 8917647 w 9288370"/>
              <a:gd name="connsiteY53" fmla="*/ 112232 h 1858154"/>
              <a:gd name="connsiteX54" fmla="*/ 9182272 w 9288370"/>
              <a:gd name="connsiteY54" fmla="*/ 37171 h 1858154"/>
              <a:gd name="connsiteX55" fmla="*/ 9232990 w 9288370"/>
              <a:gd name="connsiteY55" fmla="*/ 24074 h 1858154"/>
              <a:gd name="connsiteX56" fmla="*/ 9288370 w 9288370"/>
              <a:gd name="connsiteY56" fmla="*/ 0 h 1858154"/>
              <a:gd name="connsiteX57" fmla="*/ 0 w 9288370"/>
              <a:gd name="connsiteY57" fmla="*/ 0 h 1858154"/>
              <a:gd name="connsiteX58" fmla="*/ 0 w 9288370"/>
              <a:gd name="connsiteY58"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650072 w 9288370"/>
              <a:gd name="connsiteY21" fmla="*/ 1217421 h 1858154"/>
              <a:gd name="connsiteX22" fmla="*/ 3925616 w 9288370"/>
              <a:gd name="connsiteY22" fmla="*/ 1253751 h 1858154"/>
              <a:gd name="connsiteX23" fmla="*/ 3995849 w 9288370"/>
              <a:gd name="connsiteY23" fmla="*/ 1272939 h 1858154"/>
              <a:gd name="connsiteX24" fmla="*/ 4190310 w 9288370"/>
              <a:gd name="connsiteY24" fmla="*/ 1307786 h 1858154"/>
              <a:gd name="connsiteX25" fmla="*/ 4230008 w 9288370"/>
              <a:gd name="connsiteY25" fmla="*/ 1303546 h 1858154"/>
              <a:gd name="connsiteX26" fmla="*/ 4575478 w 9288370"/>
              <a:gd name="connsiteY26" fmla="*/ 1261726 h 1858154"/>
              <a:gd name="connsiteX27" fmla="*/ 4650026 w 9288370"/>
              <a:gd name="connsiteY27" fmla="*/ 1265798 h 1858154"/>
              <a:gd name="connsiteX28" fmla="*/ 4792008 w 9288370"/>
              <a:gd name="connsiteY28" fmla="*/ 1243899 h 1858154"/>
              <a:gd name="connsiteX29" fmla="*/ 4954126 w 9288370"/>
              <a:gd name="connsiteY29" fmla="*/ 1204617 h 1858154"/>
              <a:gd name="connsiteX30" fmla="*/ 5309678 w 9288370"/>
              <a:gd name="connsiteY30" fmla="*/ 1128278 h 1858154"/>
              <a:gd name="connsiteX31" fmla="*/ 5474724 w 9288370"/>
              <a:gd name="connsiteY31" fmla="*/ 1091167 h 1858154"/>
              <a:gd name="connsiteX32" fmla="*/ 5612132 w 9288370"/>
              <a:gd name="connsiteY32" fmla="*/ 1051509 h 1858154"/>
              <a:gd name="connsiteX33" fmla="*/ 5776618 w 9288370"/>
              <a:gd name="connsiteY33" fmla="*/ 1053037 h 1858154"/>
              <a:gd name="connsiteX34" fmla="*/ 5785786 w 9288370"/>
              <a:gd name="connsiteY34" fmla="*/ 1051213 h 1858154"/>
              <a:gd name="connsiteX35" fmla="*/ 5829381 w 9288370"/>
              <a:gd name="connsiteY35" fmla="*/ 1046878 h 1858154"/>
              <a:gd name="connsiteX36" fmla="*/ 5943596 w 9288370"/>
              <a:gd name="connsiteY36" fmla="*/ 1043237 h 1858154"/>
              <a:gd name="connsiteX37" fmla="*/ 5985730 w 9288370"/>
              <a:gd name="connsiteY37" fmla="*/ 1035396 h 1858154"/>
              <a:gd name="connsiteX38" fmla="*/ 6103109 w 9288370"/>
              <a:gd name="connsiteY38" fmla="*/ 1019019 h 1858154"/>
              <a:gd name="connsiteX39" fmla="*/ 6222406 w 9288370"/>
              <a:gd name="connsiteY39" fmla="*/ 985341 h 1858154"/>
              <a:gd name="connsiteX40" fmla="*/ 6598672 w 9288370"/>
              <a:gd name="connsiteY40" fmla="*/ 902062 h 1858154"/>
              <a:gd name="connsiteX41" fmla="*/ 6766149 w 9288370"/>
              <a:gd name="connsiteY41" fmla="*/ 846132 h 1858154"/>
              <a:gd name="connsiteX42" fmla="*/ 6886312 w 9288370"/>
              <a:gd name="connsiteY42" fmla="*/ 781877 h 1858154"/>
              <a:gd name="connsiteX43" fmla="*/ 7006457 w 9288370"/>
              <a:gd name="connsiteY43" fmla="*/ 699758 h 1858154"/>
              <a:gd name="connsiteX44" fmla="*/ 7231643 w 9288370"/>
              <a:gd name="connsiteY44" fmla="*/ 640778 h 1858154"/>
              <a:gd name="connsiteX45" fmla="*/ 7363123 w 9288370"/>
              <a:gd name="connsiteY45" fmla="*/ 593682 h 1858154"/>
              <a:gd name="connsiteX46" fmla="*/ 7588368 w 9288370"/>
              <a:gd name="connsiteY46" fmla="*/ 531129 h 1858154"/>
              <a:gd name="connsiteX47" fmla="*/ 7952094 w 9288370"/>
              <a:gd name="connsiteY47" fmla="*/ 409302 h 1858154"/>
              <a:gd name="connsiteX48" fmla="*/ 8231938 w 9288370"/>
              <a:gd name="connsiteY48" fmla="*/ 259259 h 1858154"/>
              <a:gd name="connsiteX49" fmla="*/ 8428864 w 9288370"/>
              <a:gd name="connsiteY49" fmla="*/ 208471 h 1858154"/>
              <a:gd name="connsiteX50" fmla="*/ 8616510 w 9288370"/>
              <a:gd name="connsiteY50" fmla="*/ 161973 h 1858154"/>
              <a:gd name="connsiteX51" fmla="*/ 8826766 w 9288370"/>
              <a:gd name="connsiteY51" fmla="*/ 152111 h 1858154"/>
              <a:gd name="connsiteX52" fmla="*/ 8917647 w 9288370"/>
              <a:gd name="connsiteY52" fmla="*/ 112232 h 1858154"/>
              <a:gd name="connsiteX53" fmla="*/ 9182272 w 9288370"/>
              <a:gd name="connsiteY53" fmla="*/ 37171 h 1858154"/>
              <a:gd name="connsiteX54" fmla="*/ 9232990 w 9288370"/>
              <a:gd name="connsiteY54" fmla="*/ 24074 h 1858154"/>
              <a:gd name="connsiteX55" fmla="*/ 9288370 w 9288370"/>
              <a:gd name="connsiteY55" fmla="*/ 0 h 1858154"/>
              <a:gd name="connsiteX56" fmla="*/ 0 w 9288370"/>
              <a:gd name="connsiteY56" fmla="*/ 0 h 1858154"/>
              <a:gd name="connsiteX57" fmla="*/ 0 w 9288370"/>
              <a:gd name="connsiteY57"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650072 w 9288370"/>
              <a:gd name="connsiteY21" fmla="*/ 1217421 h 1858154"/>
              <a:gd name="connsiteX22" fmla="*/ 3925616 w 9288370"/>
              <a:gd name="connsiteY22" fmla="*/ 1253751 h 1858154"/>
              <a:gd name="connsiteX23" fmla="*/ 3995849 w 9288370"/>
              <a:gd name="connsiteY23" fmla="*/ 1272939 h 1858154"/>
              <a:gd name="connsiteX24" fmla="*/ 4190310 w 9288370"/>
              <a:gd name="connsiteY24" fmla="*/ 1307786 h 1858154"/>
              <a:gd name="connsiteX25" fmla="*/ 4575478 w 9288370"/>
              <a:gd name="connsiteY25" fmla="*/ 1261726 h 1858154"/>
              <a:gd name="connsiteX26" fmla="*/ 4650026 w 9288370"/>
              <a:gd name="connsiteY26" fmla="*/ 1265798 h 1858154"/>
              <a:gd name="connsiteX27" fmla="*/ 4792008 w 9288370"/>
              <a:gd name="connsiteY27" fmla="*/ 1243899 h 1858154"/>
              <a:gd name="connsiteX28" fmla="*/ 4954126 w 9288370"/>
              <a:gd name="connsiteY28" fmla="*/ 1204617 h 1858154"/>
              <a:gd name="connsiteX29" fmla="*/ 5309678 w 9288370"/>
              <a:gd name="connsiteY29" fmla="*/ 1128278 h 1858154"/>
              <a:gd name="connsiteX30" fmla="*/ 5474724 w 9288370"/>
              <a:gd name="connsiteY30" fmla="*/ 1091167 h 1858154"/>
              <a:gd name="connsiteX31" fmla="*/ 5612132 w 9288370"/>
              <a:gd name="connsiteY31" fmla="*/ 1051509 h 1858154"/>
              <a:gd name="connsiteX32" fmla="*/ 5776618 w 9288370"/>
              <a:gd name="connsiteY32" fmla="*/ 1053037 h 1858154"/>
              <a:gd name="connsiteX33" fmla="*/ 5785786 w 9288370"/>
              <a:gd name="connsiteY33" fmla="*/ 1051213 h 1858154"/>
              <a:gd name="connsiteX34" fmla="*/ 5829381 w 9288370"/>
              <a:gd name="connsiteY34" fmla="*/ 1046878 h 1858154"/>
              <a:gd name="connsiteX35" fmla="*/ 5943596 w 9288370"/>
              <a:gd name="connsiteY35" fmla="*/ 1043237 h 1858154"/>
              <a:gd name="connsiteX36" fmla="*/ 5985730 w 9288370"/>
              <a:gd name="connsiteY36" fmla="*/ 1035396 h 1858154"/>
              <a:gd name="connsiteX37" fmla="*/ 6103109 w 9288370"/>
              <a:gd name="connsiteY37" fmla="*/ 1019019 h 1858154"/>
              <a:gd name="connsiteX38" fmla="*/ 6222406 w 9288370"/>
              <a:gd name="connsiteY38" fmla="*/ 985341 h 1858154"/>
              <a:gd name="connsiteX39" fmla="*/ 6598672 w 9288370"/>
              <a:gd name="connsiteY39" fmla="*/ 902062 h 1858154"/>
              <a:gd name="connsiteX40" fmla="*/ 6766149 w 9288370"/>
              <a:gd name="connsiteY40" fmla="*/ 846132 h 1858154"/>
              <a:gd name="connsiteX41" fmla="*/ 6886312 w 9288370"/>
              <a:gd name="connsiteY41" fmla="*/ 781877 h 1858154"/>
              <a:gd name="connsiteX42" fmla="*/ 7006457 w 9288370"/>
              <a:gd name="connsiteY42" fmla="*/ 699758 h 1858154"/>
              <a:gd name="connsiteX43" fmla="*/ 7231643 w 9288370"/>
              <a:gd name="connsiteY43" fmla="*/ 640778 h 1858154"/>
              <a:gd name="connsiteX44" fmla="*/ 7363123 w 9288370"/>
              <a:gd name="connsiteY44" fmla="*/ 593682 h 1858154"/>
              <a:gd name="connsiteX45" fmla="*/ 7588368 w 9288370"/>
              <a:gd name="connsiteY45" fmla="*/ 531129 h 1858154"/>
              <a:gd name="connsiteX46" fmla="*/ 7952094 w 9288370"/>
              <a:gd name="connsiteY46" fmla="*/ 409302 h 1858154"/>
              <a:gd name="connsiteX47" fmla="*/ 8231938 w 9288370"/>
              <a:gd name="connsiteY47" fmla="*/ 259259 h 1858154"/>
              <a:gd name="connsiteX48" fmla="*/ 8428864 w 9288370"/>
              <a:gd name="connsiteY48" fmla="*/ 208471 h 1858154"/>
              <a:gd name="connsiteX49" fmla="*/ 8616510 w 9288370"/>
              <a:gd name="connsiteY49" fmla="*/ 161973 h 1858154"/>
              <a:gd name="connsiteX50" fmla="*/ 8826766 w 9288370"/>
              <a:gd name="connsiteY50" fmla="*/ 152111 h 1858154"/>
              <a:gd name="connsiteX51" fmla="*/ 8917647 w 9288370"/>
              <a:gd name="connsiteY51" fmla="*/ 112232 h 1858154"/>
              <a:gd name="connsiteX52" fmla="*/ 9182272 w 9288370"/>
              <a:gd name="connsiteY52" fmla="*/ 37171 h 1858154"/>
              <a:gd name="connsiteX53" fmla="*/ 9232990 w 9288370"/>
              <a:gd name="connsiteY53" fmla="*/ 24074 h 1858154"/>
              <a:gd name="connsiteX54" fmla="*/ 9288370 w 9288370"/>
              <a:gd name="connsiteY54" fmla="*/ 0 h 1858154"/>
              <a:gd name="connsiteX55" fmla="*/ 0 w 9288370"/>
              <a:gd name="connsiteY55" fmla="*/ 0 h 1858154"/>
              <a:gd name="connsiteX56" fmla="*/ 0 w 9288370"/>
              <a:gd name="connsiteY56"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925616 w 9288370"/>
              <a:gd name="connsiteY21" fmla="*/ 1253751 h 1858154"/>
              <a:gd name="connsiteX22" fmla="*/ 3995849 w 9288370"/>
              <a:gd name="connsiteY22" fmla="*/ 1272939 h 1858154"/>
              <a:gd name="connsiteX23" fmla="*/ 4190310 w 9288370"/>
              <a:gd name="connsiteY23" fmla="*/ 1307786 h 1858154"/>
              <a:gd name="connsiteX24" fmla="*/ 4575478 w 9288370"/>
              <a:gd name="connsiteY24" fmla="*/ 1261726 h 1858154"/>
              <a:gd name="connsiteX25" fmla="*/ 4650026 w 9288370"/>
              <a:gd name="connsiteY25" fmla="*/ 1265798 h 1858154"/>
              <a:gd name="connsiteX26" fmla="*/ 4792008 w 9288370"/>
              <a:gd name="connsiteY26" fmla="*/ 1243899 h 1858154"/>
              <a:gd name="connsiteX27" fmla="*/ 4954126 w 9288370"/>
              <a:gd name="connsiteY27" fmla="*/ 1204617 h 1858154"/>
              <a:gd name="connsiteX28" fmla="*/ 5309678 w 9288370"/>
              <a:gd name="connsiteY28" fmla="*/ 1128278 h 1858154"/>
              <a:gd name="connsiteX29" fmla="*/ 5474724 w 9288370"/>
              <a:gd name="connsiteY29" fmla="*/ 1091167 h 1858154"/>
              <a:gd name="connsiteX30" fmla="*/ 5612132 w 9288370"/>
              <a:gd name="connsiteY30" fmla="*/ 1051509 h 1858154"/>
              <a:gd name="connsiteX31" fmla="*/ 5776618 w 9288370"/>
              <a:gd name="connsiteY31" fmla="*/ 1053037 h 1858154"/>
              <a:gd name="connsiteX32" fmla="*/ 5785786 w 9288370"/>
              <a:gd name="connsiteY32" fmla="*/ 1051213 h 1858154"/>
              <a:gd name="connsiteX33" fmla="*/ 5829381 w 9288370"/>
              <a:gd name="connsiteY33" fmla="*/ 1046878 h 1858154"/>
              <a:gd name="connsiteX34" fmla="*/ 5943596 w 9288370"/>
              <a:gd name="connsiteY34" fmla="*/ 1043237 h 1858154"/>
              <a:gd name="connsiteX35" fmla="*/ 5985730 w 9288370"/>
              <a:gd name="connsiteY35" fmla="*/ 1035396 h 1858154"/>
              <a:gd name="connsiteX36" fmla="*/ 6103109 w 9288370"/>
              <a:gd name="connsiteY36" fmla="*/ 1019019 h 1858154"/>
              <a:gd name="connsiteX37" fmla="*/ 6222406 w 9288370"/>
              <a:gd name="connsiteY37" fmla="*/ 985341 h 1858154"/>
              <a:gd name="connsiteX38" fmla="*/ 6598672 w 9288370"/>
              <a:gd name="connsiteY38" fmla="*/ 902062 h 1858154"/>
              <a:gd name="connsiteX39" fmla="*/ 6766149 w 9288370"/>
              <a:gd name="connsiteY39" fmla="*/ 846132 h 1858154"/>
              <a:gd name="connsiteX40" fmla="*/ 6886312 w 9288370"/>
              <a:gd name="connsiteY40" fmla="*/ 781877 h 1858154"/>
              <a:gd name="connsiteX41" fmla="*/ 7006457 w 9288370"/>
              <a:gd name="connsiteY41" fmla="*/ 699758 h 1858154"/>
              <a:gd name="connsiteX42" fmla="*/ 7231643 w 9288370"/>
              <a:gd name="connsiteY42" fmla="*/ 640778 h 1858154"/>
              <a:gd name="connsiteX43" fmla="*/ 7363123 w 9288370"/>
              <a:gd name="connsiteY43" fmla="*/ 593682 h 1858154"/>
              <a:gd name="connsiteX44" fmla="*/ 7588368 w 9288370"/>
              <a:gd name="connsiteY44" fmla="*/ 531129 h 1858154"/>
              <a:gd name="connsiteX45" fmla="*/ 7952094 w 9288370"/>
              <a:gd name="connsiteY45" fmla="*/ 409302 h 1858154"/>
              <a:gd name="connsiteX46" fmla="*/ 8231938 w 9288370"/>
              <a:gd name="connsiteY46" fmla="*/ 259259 h 1858154"/>
              <a:gd name="connsiteX47" fmla="*/ 8428864 w 9288370"/>
              <a:gd name="connsiteY47" fmla="*/ 208471 h 1858154"/>
              <a:gd name="connsiteX48" fmla="*/ 8616510 w 9288370"/>
              <a:gd name="connsiteY48" fmla="*/ 161973 h 1858154"/>
              <a:gd name="connsiteX49" fmla="*/ 8826766 w 9288370"/>
              <a:gd name="connsiteY49" fmla="*/ 152111 h 1858154"/>
              <a:gd name="connsiteX50" fmla="*/ 8917647 w 9288370"/>
              <a:gd name="connsiteY50" fmla="*/ 112232 h 1858154"/>
              <a:gd name="connsiteX51" fmla="*/ 9182272 w 9288370"/>
              <a:gd name="connsiteY51" fmla="*/ 37171 h 1858154"/>
              <a:gd name="connsiteX52" fmla="*/ 9232990 w 9288370"/>
              <a:gd name="connsiteY52" fmla="*/ 24074 h 1858154"/>
              <a:gd name="connsiteX53" fmla="*/ 9288370 w 9288370"/>
              <a:gd name="connsiteY53" fmla="*/ 0 h 1858154"/>
              <a:gd name="connsiteX54" fmla="*/ 0 w 9288370"/>
              <a:gd name="connsiteY54" fmla="*/ 0 h 1858154"/>
              <a:gd name="connsiteX55" fmla="*/ 0 w 9288370"/>
              <a:gd name="connsiteY55"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444611 w 9288370"/>
              <a:gd name="connsiteY20" fmla="*/ 1236739 h 1858154"/>
              <a:gd name="connsiteX21" fmla="*/ 3925616 w 9288370"/>
              <a:gd name="connsiteY21" fmla="*/ 1253751 h 1858154"/>
              <a:gd name="connsiteX22" fmla="*/ 3995849 w 9288370"/>
              <a:gd name="connsiteY22" fmla="*/ 1272939 h 1858154"/>
              <a:gd name="connsiteX23" fmla="*/ 4190310 w 9288370"/>
              <a:gd name="connsiteY23" fmla="*/ 1307786 h 1858154"/>
              <a:gd name="connsiteX24" fmla="*/ 4575478 w 9288370"/>
              <a:gd name="connsiteY24" fmla="*/ 1261726 h 1858154"/>
              <a:gd name="connsiteX25" fmla="*/ 4650026 w 9288370"/>
              <a:gd name="connsiteY25" fmla="*/ 1265798 h 1858154"/>
              <a:gd name="connsiteX26" fmla="*/ 4792008 w 9288370"/>
              <a:gd name="connsiteY26" fmla="*/ 1243899 h 1858154"/>
              <a:gd name="connsiteX27" fmla="*/ 4954126 w 9288370"/>
              <a:gd name="connsiteY27" fmla="*/ 1204617 h 1858154"/>
              <a:gd name="connsiteX28" fmla="*/ 5309678 w 9288370"/>
              <a:gd name="connsiteY28" fmla="*/ 1128278 h 1858154"/>
              <a:gd name="connsiteX29" fmla="*/ 5474724 w 9288370"/>
              <a:gd name="connsiteY29" fmla="*/ 1091167 h 1858154"/>
              <a:gd name="connsiteX30" fmla="*/ 5776618 w 9288370"/>
              <a:gd name="connsiteY30" fmla="*/ 1053037 h 1858154"/>
              <a:gd name="connsiteX31" fmla="*/ 5785786 w 9288370"/>
              <a:gd name="connsiteY31" fmla="*/ 1051213 h 1858154"/>
              <a:gd name="connsiteX32" fmla="*/ 5829381 w 9288370"/>
              <a:gd name="connsiteY32" fmla="*/ 1046878 h 1858154"/>
              <a:gd name="connsiteX33" fmla="*/ 5943596 w 9288370"/>
              <a:gd name="connsiteY33" fmla="*/ 1043237 h 1858154"/>
              <a:gd name="connsiteX34" fmla="*/ 5985730 w 9288370"/>
              <a:gd name="connsiteY34" fmla="*/ 1035396 h 1858154"/>
              <a:gd name="connsiteX35" fmla="*/ 6103109 w 9288370"/>
              <a:gd name="connsiteY35" fmla="*/ 1019019 h 1858154"/>
              <a:gd name="connsiteX36" fmla="*/ 6222406 w 9288370"/>
              <a:gd name="connsiteY36" fmla="*/ 985341 h 1858154"/>
              <a:gd name="connsiteX37" fmla="*/ 6598672 w 9288370"/>
              <a:gd name="connsiteY37" fmla="*/ 902062 h 1858154"/>
              <a:gd name="connsiteX38" fmla="*/ 6766149 w 9288370"/>
              <a:gd name="connsiteY38" fmla="*/ 846132 h 1858154"/>
              <a:gd name="connsiteX39" fmla="*/ 6886312 w 9288370"/>
              <a:gd name="connsiteY39" fmla="*/ 781877 h 1858154"/>
              <a:gd name="connsiteX40" fmla="*/ 7006457 w 9288370"/>
              <a:gd name="connsiteY40" fmla="*/ 699758 h 1858154"/>
              <a:gd name="connsiteX41" fmla="*/ 7231643 w 9288370"/>
              <a:gd name="connsiteY41" fmla="*/ 640778 h 1858154"/>
              <a:gd name="connsiteX42" fmla="*/ 7363123 w 9288370"/>
              <a:gd name="connsiteY42" fmla="*/ 593682 h 1858154"/>
              <a:gd name="connsiteX43" fmla="*/ 7588368 w 9288370"/>
              <a:gd name="connsiteY43" fmla="*/ 531129 h 1858154"/>
              <a:gd name="connsiteX44" fmla="*/ 7952094 w 9288370"/>
              <a:gd name="connsiteY44" fmla="*/ 409302 h 1858154"/>
              <a:gd name="connsiteX45" fmla="*/ 8231938 w 9288370"/>
              <a:gd name="connsiteY45" fmla="*/ 259259 h 1858154"/>
              <a:gd name="connsiteX46" fmla="*/ 8428864 w 9288370"/>
              <a:gd name="connsiteY46" fmla="*/ 208471 h 1858154"/>
              <a:gd name="connsiteX47" fmla="*/ 8616510 w 9288370"/>
              <a:gd name="connsiteY47" fmla="*/ 161973 h 1858154"/>
              <a:gd name="connsiteX48" fmla="*/ 8826766 w 9288370"/>
              <a:gd name="connsiteY48" fmla="*/ 152111 h 1858154"/>
              <a:gd name="connsiteX49" fmla="*/ 8917647 w 9288370"/>
              <a:gd name="connsiteY49" fmla="*/ 112232 h 1858154"/>
              <a:gd name="connsiteX50" fmla="*/ 9182272 w 9288370"/>
              <a:gd name="connsiteY50" fmla="*/ 37171 h 1858154"/>
              <a:gd name="connsiteX51" fmla="*/ 9232990 w 9288370"/>
              <a:gd name="connsiteY51" fmla="*/ 24074 h 1858154"/>
              <a:gd name="connsiteX52" fmla="*/ 9288370 w 9288370"/>
              <a:gd name="connsiteY52" fmla="*/ 0 h 1858154"/>
              <a:gd name="connsiteX53" fmla="*/ 0 w 9288370"/>
              <a:gd name="connsiteY53" fmla="*/ 0 h 1858154"/>
              <a:gd name="connsiteX54" fmla="*/ 0 w 9288370"/>
              <a:gd name="connsiteY54"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643407 w 9288370"/>
              <a:gd name="connsiteY3" fmla="*/ 1597763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643407 w 9288370"/>
              <a:gd name="connsiteY3" fmla="*/ 1597763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667158 w 9288370"/>
              <a:gd name="connsiteY4" fmla="*/ 1589385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454148 w 9288370"/>
              <a:gd name="connsiteY3" fmla="*/ 1669800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88319 w 9288370"/>
              <a:gd name="connsiteY3" fmla="*/ 1690382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88319 w 9288370"/>
              <a:gd name="connsiteY3" fmla="*/ 1690382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667158 w 9288370"/>
              <a:gd name="connsiteY4" fmla="*/ 1589385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849294 w 9288370"/>
              <a:gd name="connsiteY5" fmla="*/ 155273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717636 w 9288370"/>
              <a:gd name="connsiteY5" fmla="*/ 1599045 h 1858154"/>
              <a:gd name="connsiteX6" fmla="*/ 1456865 w 9288370"/>
              <a:gd name="connsiteY6" fmla="*/ 1510292 h 1858154"/>
              <a:gd name="connsiteX7" fmla="*/ 1051573 w 9288370"/>
              <a:gd name="connsiteY7" fmla="*/ 1521570 h 1858154"/>
              <a:gd name="connsiteX8" fmla="*/ 1604999 w 9288370"/>
              <a:gd name="connsiteY8" fmla="*/ 1513599 h 1858154"/>
              <a:gd name="connsiteX9" fmla="*/ 1717911 w 9288370"/>
              <a:gd name="connsiteY9" fmla="*/ 1497764 h 1858154"/>
              <a:gd name="connsiteX10" fmla="*/ 2101780 w 9288370"/>
              <a:gd name="connsiteY10" fmla="*/ 1409907 h 1858154"/>
              <a:gd name="connsiteX11" fmla="*/ 2244830 w 9288370"/>
              <a:gd name="connsiteY11" fmla="*/ 1388540 h 1858154"/>
              <a:gd name="connsiteX12" fmla="*/ 2428648 w 9288370"/>
              <a:gd name="connsiteY12" fmla="*/ 1372736 h 1858154"/>
              <a:gd name="connsiteX13" fmla="*/ 2645882 w 9288370"/>
              <a:gd name="connsiteY13" fmla="*/ 1341971 h 1858154"/>
              <a:gd name="connsiteX14" fmla="*/ 2707413 w 9288370"/>
              <a:gd name="connsiteY14" fmla="*/ 1347156 h 1858154"/>
              <a:gd name="connsiteX15" fmla="*/ 2843134 w 9288370"/>
              <a:gd name="connsiteY15" fmla="*/ 1323561 h 1858154"/>
              <a:gd name="connsiteX16" fmla="*/ 2923804 w 9288370"/>
              <a:gd name="connsiteY16" fmla="*/ 1314224 h 1858154"/>
              <a:gd name="connsiteX17" fmla="*/ 2953618 w 9288370"/>
              <a:gd name="connsiteY17" fmla="*/ 1318186 h 1858154"/>
              <a:gd name="connsiteX18" fmla="*/ 2995816 w 9288370"/>
              <a:gd name="connsiteY18" fmla="*/ 1318670 h 1858154"/>
              <a:gd name="connsiteX19" fmla="*/ 3444611 w 9288370"/>
              <a:gd name="connsiteY19" fmla="*/ 1236739 h 1858154"/>
              <a:gd name="connsiteX20" fmla="*/ 3925616 w 9288370"/>
              <a:gd name="connsiteY20" fmla="*/ 1253751 h 1858154"/>
              <a:gd name="connsiteX21" fmla="*/ 3995849 w 9288370"/>
              <a:gd name="connsiteY21" fmla="*/ 1272939 h 1858154"/>
              <a:gd name="connsiteX22" fmla="*/ 4190310 w 9288370"/>
              <a:gd name="connsiteY22" fmla="*/ 1307786 h 1858154"/>
              <a:gd name="connsiteX23" fmla="*/ 4575478 w 9288370"/>
              <a:gd name="connsiteY23" fmla="*/ 1261726 h 1858154"/>
              <a:gd name="connsiteX24" fmla="*/ 4650026 w 9288370"/>
              <a:gd name="connsiteY24" fmla="*/ 1265798 h 1858154"/>
              <a:gd name="connsiteX25" fmla="*/ 4792008 w 9288370"/>
              <a:gd name="connsiteY25" fmla="*/ 1243899 h 1858154"/>
              <a:gd name="connsiteX26" fmla="*/ 4954126 w 9288370"/>
              <a:gd name="connsiteY26" fmla="*/ 1204617 h 1858154"/>
              <a:gd name="connsiteX27" fmla="*/ 5309678 w 9288370"/>
              <a:gd name="connsiteY27" fmla="*/ 1128278 h 1858154"/>
              <a:gd name="connsiteX28" fmla="*/ 5474724 w 9288370"/>
              <a:gd name="connsiteY28" fmla="*/ 1091167 h 1858154"/>
              <a:gd name="connsiteX29" fmla="*/ 5776618 w 9288370"/>
              <a:gd name="connsiteY29" fmla="*/ 1053037 h 1858154"/>
              <a:gd name="connsiteX30" fmla="*/ 5785786 w 9288370"/>
              <a:gd name="connsiteY30" fmla="*/ 1051213 h 1858154"/>
              <a:gd name="connsiteX31" fmla="*/ 5829381 w 9288370"/>
              <a:gd name="connsiteY31" fmla="*/ 1046878 h 1858154"/>
              <a:gd name="connsiteX32" fmla="*/ 5943596 w 9288370"/>
              <a:gd name="connsiteY32" fmla="*/ 1043237 h 1858154"/>
              <a:gd name="connsiteX33" fmla="*/ 5985730 w 9288370"/>
              <a:gd name="connsiteY33" fmla="*/ 1035396 h 1858154"/>
              <a:gd name="connsiteX34" fmla="*/ 6103109 w 9288370"/>
              <a:gd name="connsiteY34" fmla="*/ 1019019 h 1858154"/>
              <a:gd name="connsiteX35" fmla="*/ 6222406 w 9288370"/>
              <a:gd name="connsiteY35" fmla="*/ 985341 h 1858154"/>
              <a:gd name="connsiteX36" fmla="*/ 6598672 w 9288370"/>
              <a:gd name="connsiteY36" fmla="*/ 902062 h 1858154"/>
              <a:gd name="connsiteX37" fmla="*/ 6766149 w 9288370"/>
              <a:gd name="connsiteY37" fmla="*/ 846132 h 1858154"/>
              <a:gd name="connsiteX38" fmla="*/ 6886312 w 9288370"/>
              <a:gd name="connsiteY38" fmla="*/ 781877 h 1858154"/>
              <a:gd name="connsiteX39" fmla="*/ 7006457 w 9288370"/>
              <a:gd name="connsiteY39" fmla="*/ 699758 h 1858154"/>
              <a:gd name="connsiteX40" fmla="*/ 7231643 w 9288370"/>
              <a:gd name="connsiteY40" fmla="*/ 640778 h 1858154"/>
              <a:gd name="connsiteX41" fmla="*/ 7363123 w 9288370"/>
              <a:gd name="connsiteY41" fmla="*/ 593682 h 1858154"/>
              <a:gd name="connsiteX42" fmla="*/ 7588368 w 9288370"/>
              <a:gd name="connsiteY42" fmla="*/ 531129 h 1858154"/>
              <a:gd name="connsiteX43" fmla="*/ 7952094 w 9288370"/>
              <a:gd name="connsiteY43" fmla="*/ 409302 h 1858154"/>
              <a:gd name="connsiteX44" fmla="*/ 8231938 w 9288370"/>
              <a:gd name="connsiteY44" fmla="*/ 259259 h 1858154"/>
              <a:gd name="connsiteX45" fmla="*/ 8428864 w 9288370"/>
              <a:gd name="connsiteY45" fmla="*/ 208471 h 1858154"/>
              <a:gd name="connsiteX46" fmla="*/ 8616510 w 9288370"/>
              <a:gd name="connsiteY46" fmla="*/ 161973 h 1858154"/>
              <a:gd name="connsiteX47" fmla="*/ 8826766 w 9288370"/>
              <a:gd name="connsiteY47" fmla="*/ 152111 h 1858154"/>
              <a:gd name="connsiteX48" fmla="*/ 8917647 w 9288370"/>
              <a:gd name="connsiteY48" fmla="*/ 112232 h 1858154"/>
              <a:gd name="connsiteX49" fmla="*/ 9182272 w 9288370"/>
              <a:gd name="connsiteY49" fmla="*/ 37171 h 1858154"/>
              <a:gd name="connsiteX50" fmla="*/ 9232990 w 9288370"/>
              <a:gd name="connsiteY50" fmla="*/ 24074 h 1858154"/>
              <a:gd name="connsiteX51" fmla="*/ 9288370 w 9288370"/>
              <a:gd name="connsiteY51" fmla="*/ 0 h 1858154"/>
              <a:gd name="connsiteX52" fmla="*/ 0 w 9288370"/>
              <a:gd name="connsiteY52" fmla="*/ 0 h 1858154"/>
              <a:gd name="connsiteX53" fmla="*/ 0 w 9288370"/>
              <a:gd name="connsiteY53"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717636 w 9288370"/>
              <a:gd name="connsiteY5" fmla="*/ 1599045 h 1858154"/>
              <a:gd name="connsiteX6" fmla="*/ 1456865 w 9288370"/>
              <a:gd name="connsiteY6" fmla="*/ 1510292 h 1858154"/>
              <a:gd name="connsiteX7" fmla="*/ 1604999 w 9288370"/>
              <a:gd name="connsiteY7" fmla="*/ 1513599 h 1858154"/>
              <a:gd name="connsiteX8" fmla="*/ 1717911 w 9288370"/>
              <a:gd name="connsiteY8" fmla="*/ 1497764 h 1858154"/>
              <a:gd name="connsiteX9" fmla="*/ 2101780 w 9288370"/>
              <a:gd name="connsiteY9" fmla="*/ 1409907 h 1858154"/>
              <a:gd name="connsiteX10" fmla="*/ 2244830 w 9288370"/>
              <a:gd name="connsiteY10" fmla="*/ 1388540 h 1858154"/>
              <a:gd name="connsiteX11" fmla="*/ 2428648 w 9288370"/>
              <a:gd name="connsiteY11" fmla="*/ 1372736 h 1858154"/>
              <a:gd name="connsiteX12" fmla="*/ 2645882 w 9288370"/>
              <a:gd name="connsiteY12" fmla="*/ 1341971 h 1858154"/>
              <a:gd name="connsiteX13" fmla="*/ 2707413 w 9288370"/>
              <a:gd name="connsiteY13" fmla="*/ 1347156 h 1858154"/>
              <a:gd name="connsiteX14" fmla="*/ 2843134 w 9288370"/>
              <a:gd name="connsiteY14" fmla="*/ 1323561 h 1858154"/>
              <a:gd name="connsiteX15" fmla="*/ 2923804 w 9288370"/>
              <a:gd name="connsiteY15" fmla="*/ 1314224 h 1858154"/>
              <a:gd name="connsiteX16" fmla="*/ 2953618 w 9288370"/>
              <a:gd name="connsiteY16" fmla="*/ 1318186 h 1858154"/>
              <a:gd name="connsiteX17" fmla="*/ 2995816 w 9288370"/>
              <a:gd name="connsiteY17" fmla="*/ 1318670 h 1858154"/>
              <a:gd name="connsiteX18" fmla="*/ 3444611 w 9288370"/>
              <a:gd name="connsiteY18" fmla="*/ 1236739 h 1858154"/>
              <a:gd name="connsiteX19" fmla="*/ 3925616 w 9288370"/>
              <a:gd name="connsiteY19" fmla="*/ 1253751 h 1858154"/>
              <a:gd name="connsiteX20" fmla="*/ 3995849 w 9288370"/>
              <a:gd name="connsiteY20" fmla="*/ 1272939 h 1858154"/>
              <a:gd name="connsiteX21" fmla="*/ 4190310 w 9288370"/>
              <a:gd name="connsiteY21" fmla="*/ 1307786 h 1858154"/>
              <a:gd name="connsiteX22" fmla="*/ 4575478 w 9288370"/>
              <a:gd name="connsiteY22" fmla="*/ 1261726 h 1858154"/>
              <a:gd name="connsiteX23" fmla="*/ 4650026 w 9288370"/>
              <a:gd name="connsiteY23" fmla="*/ 1265798 h 1858154"/>
              <a:gd name="connsiteX24" fmla="*/ 4792008 w 9288370"/>
              <a:gd name="connsiteY24" fmla="*/ 1243899 h 1858154"/>
              <a:gd name="connsiteX25" fmla="*/ 4954126 w 9288370"/>
              <a:gd name="connsiteY25" fmla="*/ 1204617 h 1858154"/>
              <a:gd name="connsiteX26" fmla="*/ 5309678 w 9288370"/>
              <a:gd name="connsiteY26" fmla="*/ 1128278 h 1858154"/>
              <a:gd name="connsiteX27" fmla="*/ 5474724 w 9288370"/>
              <a:gd name="connsiteY27" fmla="*/ 1091167 h 1858154"/>
              <a:gd name="connsiteX28" fmla="*/ 5776618 w 9288370"/>
              <a:gd name="connsiteY28" fmla="*/ 1053037 h 1858154"/>
              <a:gd name="connsiteX29" fmla="*/ 5785786 w 9288370"/>
              <a:gd name="connsiteY29" fmla="*/ 1051213 h 1858154"/>
              <a:gd name="connsiteX30" fmla="*/ 5829381 w 9288370"/>
              <a:gd name="connsiteY30" fmla="*/ 1046878 h 1858154"/>
              <a:gd name="connsiteX31" fmla="*/ 5943596 w 9288370"/>
              <a:gd name="connsiteY31" fmla="*/ 1043237 h 1858154"/>
              <a:gd name="connsiteX32" fmla="*/ 5985730 w 9288370"/>
              <a:gd name="connsiteY32" fmla="*/ 1035396 h 1858154"/>
              <a:gd name="connsiteX33" fmla="*/ 6103109 w 9288370"/>
              <a:gd name="connsiteY33" fmla="*/ 1019019 h 1858154"/>
              <a:gd name="connsiteX34" fmla="*/ 6222406 w 9288370"/>
              <a:gd name="connsiteY34" fmla="*/ 985341 h 1858154"/>
              <a:gd name="connsiteX35" fmla="*/ 6598672 w 9288370"/>
              <a:gd name="connsiteY35" fmla="*/ 902062 h 1858154"/>
              <a:gd name="connsiteX36" fmla="*/ 6766149 w 9288370"/>
              <a:gd name="connsiteY36" fmla="*/ 846132 h 1858154"/>
              <a:gd name="connsiteX37" fmla="*/ 6886312 w 9288370"/>
              <a:gd name="connsiteY37" fmla="*/ 781877 h 1858154"/>
              <a:gd name="connsiteX38" fmla="*/ 7006457 w 9288370"/>
              <a:gd name="connsiteY38" fmla="*/ 699758 h 1858154"/>
              <a:gd name="connsiteX39" fmla="*/ 7231643 w 9288370"/>
              <a:gd name="connsiteY39" fmla="*/ 640778 h 1858154"/>
              <a:gd name="connsiteX40" fmla="*/ 7363123 w 9288370"/>
              <a:gd name="connsiteY40" fmla="*/ 593682 h 1858154"/>
              <a:gd name="connsiteX41" fmla="*/ 7588368 w 9288370"/>
              <a:gd name="connsiteY41" fmla="*/ 531129 h 1858154"/>
              <a:gd name="connsiteX42" fmla="*/ 7952094 w 9288370"/>
              <a:gd name="connsiteY42" fmla="*/ 409302 h 1858154"/>
              <a:gd name="connsiteX43" fmla="*/ 8231938 w 9288370"/>
              <a:gd name="connsiteY43" fmla="*/ 259259 h 1858154"/>
              <a:gd name="connsiteX44" fmla="*/ 8428864 w 9288370"/>
              <a:gd name="connsiteY44" fmla="*/ 208471 h 1858154"/>
              <a:gd name="connsiteX45" fmla="*/ 8616510 w 9288370"/>
              <a:gd name="connsiteY45" fmla="*/ 161973 h 1858154"/>
              <a:gd name="connsiteX46" fmla="*/ 8826766 w 9288370"/>
              <a:gd name="connsiteY46" fmla="*/ 152111 h 1858154"/>
              <a:gd name="connsiteX47" fmla="*/ 8917647 w 9288370"/>
              <a:gd name="connsiteY47" fmla="*/ 112232 h 1858154"/>
              <a:gd name="connsiteX48" fmla="*/ 9182272 w 9288370"/>
              <a:gd name="connsiteY48" fmla="*/ 37171 h 1858154"/>
              <a:gd name="connsiteX49" fmla="*/ 9232990 w 9288370"/>
              <a:gd name="connsiteY49" fmla="*/ 24074 h 1858154"/>
              <a:gd name="connsiteX50" fmla="*/ 9288370 w 9288370"/>
              <a:gd name="connsiteY50" fmla="*/ 0 h 1858154"/>
              <a:gd name="connsiteX51" fmla="*/ 0 w 9288370"/>
              <a:gd name="connsiteY51" fmla="*/ 0 h 1858154"/>
              <a:gd name="connsiteX52" fmla="*/ 0 w 9288370"/>
              <a:gd name="connsiteY52" fmla="*/ 1858154 h 1858154"/>
              <a:gd name="connsiteX0" fmla="*/ 0 w 9288370"/>
              <a:gd name="connsiteY0" fmla="*/ 1858154 h 1858154"/>
              <a:gd name="connsiteX1" fmla="*/ 1049 w 9288370"/>
              <a:gd name="connsiteY1" fmla="*/ 1857909 h 1858154"/>
              <a:gd name="connsiteX2" fmla="*/ 172940 w 9288370"/>
              <a:gd name="connsiteY2" fmla="*/ 1764711 h 1858154"/>
              <a:gd name="connsiteX3" fmla="*/ 338948 w 9288370"/>
              <a:gd name="connsiteY3" fmla="*/ 1710964 h 1858154"/>
              <a:gd name="connsiteX4" fmla="*/ 535500 w 9288370"/>
              <a:gd name="connsiteY4" fmla="*/ 1645986 h 1858154"/>
              <a:gd name="connsiteX5" fmla="*/ 717636 w 9288370"/>
              <a:gd name="connsiteY5" fmla="*/ 1599045 h 1858154"/>
              <a:gd name="connsiteX6" fmla="*/ 1086577 w 9288370"/>
              <a:gd name="connsiteY6" fmla="*/ 1505147 h 1858154"/>
              <a:gd name="connsiteX7" fmla="*/ 1604999 w 9288370"/>
              <a:gd name="connsiteY7" fmla="*/ 1513599 h 1858154"/>
              <a:gd name="connsiteX8" fmla="*/ 1717911 w 9288370"/>
              <a:gd name="connsiteY8" fmla="*/ 1497764 h 1858154"/>
              <a:gd name="connsiteX9" fmla="*/ 2101780 w 9288370"/>
              <a:gd name="connsiteY9" fmla="*/ 1409907 h 1858154"/>
              <a:gd name="connsiteX10" fmla="*/ 2244830 w 9288370"/>
              <a:gd name="connsiteY10" fmla="*/ 1388540 h 1858154"/>
              <a:gd name="connsiteX11" fmla="*/ 2428648 w 9288370"/>
              <a:gd name="connsiteY11" fmla="*/ 1372736 h 1858154"/>
              <a:gd name="connsiteX12" fmla="*/ 2645882 w 9288370"/>
              <a:gd name="connsiteY12" fmla="*/ 1341971 h 1858154"/>
              <a:gd name="connsiteX13" fmla="*/ 2707413 w 9288370"/>
              <a:gd name="connsiteY13" fmla="*/ 1347156 h 1858154"/>
              <a:gd name="connsiteX14" fmla="*/ 2843134 w 9288370"/>
              <a:gd name="connsiteY14" fmla="*/ 1323561 h 1858154"/>
              <a:gd name="connsiteX15" fmla="*/ 2923804 w 9288370"/>
              <a:gd name="connsiteY15" fmla="*/ 1314224 h 1858154"/>
              <a:gd name="connsiteX16" fmla="*/ 2953618 w 9288370"/>
              <a:gd name="connsiteY16" fmla="*/ 1318186 h 1858154"/>
              <a:gd name="connsiteX17" fmla="*/ 2995816 w 9288370"/>
              <a:gd name="connsiteY17" fmla="*/ 1318670 h 1858154"/>
              <a:gd name="connsiteX18" fmla="*/ 3444611 w 9288370"/>
              <a:gd name="connsiteY18" fmla="*/ 1236739 h 1858154"/>
              <a:gd name="connsiteX19" fmla="*/ 3925616 w 9288370"/>
              <a:gd name="connsiteY19" fmla="*/ 1253751 h 1858154"/>
              <a:gd name="connsiteX20" fmla="*/ 3995849 w 9288370"/>
              <a:gd name="connsiteY20" fmla="*/ 1272939 h 1858154"/>
              <a:gd name="connsiteX21" fmla="*/ 4190310 w 9288370"/>
              <a:gd name="connsiteY21" fmla="*/ 1307786 h 1858154"/>
              <a:gd name="connsiteX22" fmla="*/ 4575478 w 9288370"/>
              <a:gd name="connsiteY22" fmla="*/ 1261726 h 1858154"/>
              <a:gd name="connsiteX23" fmla="*/ 4650026 w 9288370"/>
              <a:gd name="connsiteY23" fmla="*/ 1265798 h 1858154"/>
              <a:gd name="connsiteX24" fmla="*/ 4792008 w 9288370"/>
              <a:gd name="connsiteY24" fmla="*/ 1243899 h 1858154"/>
              <a:gd name="connsiteX25" fmla="*/ 4954126 w 9288370"/>
              <a:gd name="connsiteY25" fmla="*/ 1204617 h 1858154"/>
              <a:gd name="connsiteX26" fmla="*/ 5309678 w 9288370"/>
              <a:gd name="connsiteY26" fmla="*/ 1128278 h 1858154"/>
              <a:gd name="connsiteX27" fmla="*/ 5474724 w 9288370"/>
              <a:gd name="connsiteY27" fmla="*/ 1091167 h 1858154"/>
              <a:gd name="connsiteX28" fmla="*/ 5776618 w 9288370"/>
              <a:gd name="connsiteY28" fmla="*/ 1053037 h 1858154"/>
              <a:gd name="connsiteX29" fmla="*/ 5785786 w 9288370"/>
              <a:gd name="connsiteY29" fmla="*/ 1051213 h 1858154"/>
              <a:gd name="connsiteX30" fmla="*/ 5829381 w 9288370"/>
              <a:gd name="connsiteY30" fmla="*/ 1046878 h 1858154"/>
              <a:gd name="connsiteX31" fmla="*/ 5943596 w 9288370"/>
              <a:gd name="connsiteY31" fmla="*/ 1043237 h 1858154"/>
              <a:gd name="connsiteX32" fmla="*/ 5985730 w 9288370"/>
              <a:gd name="connsiteY32" fmla="*/ 1035396 h 1858154"/>
              <a:gd name="connsiteX33" fmla="*/ 6103109 w 9288370"/>
              <a:gd name="connsiteY33" fmla="*/ 1019019 h 1858154"/>
              <a:gd name="connsiteX34" fmla="*/ 6222406 w 9288370"/>
              <a:gd name="connsiteY34" fmla="*/ 985341 h 1858154"/>
              <a:gd name="connsiteX35" fmla="*/ 6598672 w 9288370"/>
              <a:gd name="connsiteY35" fmla="*/ 902062 h 1858154"/>
              <a:gd name="connsiteX36" fmla="*/ 6766149 w 9288370"/>
              <a:gd name="connsiteY36" fmla="*/ 846132 h 1858154"/>
              <a:gd name="connsiteX37" fmla="*/ 6886312 w 9288370"/>
              <a:gd name="connsiteY37" fmla="*/ 781877 h 1858154"/>
              <a:gd name="connsiteX38" fmla="*/ 7006457 w 9288370"/>
              <a:gd name="connsiteY38" fmla="*/ 699758 h 1858154"/>
              <a:gd name="connsiteX39" fmla="*/ 7231643 w 9288370"/>
              <a:gd name="connsiteY39" fmla="*/ 640778 h 1858154"/>
              <a:gd name="connsiteX40" fmla="*/ 7363123 w 9288370"/>
              <a:gd name="connsiteY40" fmla="*/ 593682 h 1858154"/>
              <a:gd name="connsiteX41" fmla="*/ 7588368 w 9288370"/>
              <a:gd name="connsiteY41" fmla="*/ 531129 h 1858154"/>
              <a:gd name="connsiteX42" fmla="*/ 7952094 w 9288370"/>
              <a:gd name="connsiteY42" fmla="*/ 409302 h 1858154"/>
              <a:gd name="connsiteX43" fmla="*/ 8231938 w 9288370"/>
              <a:gd name="connsiteY43" fmla="*/ 259259 h 1858154"/>
              <a:gd name="connsiteX44" fmla="*/ 8428864 w 9288370"/>
              <a:gd name="connsiteY44" fmla="*/ 208471 h 1858154"/>
              <a:gd name="connsiteX45" fmla="*/ 8616510 w 9288370"/>
              <a:gd name="connsiteY45" fmla="*/ 161973 h 1858154"/>
              <a:gd name="connsiteX46" fmla="*/ 8826766 w 9288370"/>
              <a:gd name="connsiteY46" fmla="*/ 152111 h 1858154"/>
              <a:gd name="connsiteX47" fmla="*/ 8917647 w 9288370"/>
              <a:gd name="connsiteY47" fmla="*/ 112232 h 1858154"/>
              <a:gd name="connsiteX48" fmla="*/ 9182272 w 9288370"/>
              <a:gd name="connsiteY48" fmla="*/ 37171 h 1858154"/>
              <a:gd name="connsiteX49" fmla="*/ 9232990 w 9288370"/>
              <a:gd name="connsiteY49" fmla="*/ 24074 h 1858154"/>
              <a:gd name="connsiteX50" fmla="*/ 9288370 w 9288370"/>
              <a:gd name="connsiteY50" fmla="*/ 0 h 1858154"/>
              <a:gd name="connsiteX51" fmla="*/ 0 w 9288370"/>
              <a:gd name="connsiteY51" fmla="*/ 0 h 1858154"/>
              <a:gd name="connsiteX52" fmla="*/ 0 w 9288370"/>
              <a:gd name="connsiteY52" fmla="*/ 1858154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288370" h="1858154">
                <a:moveTo>
                  <a:pt x="0" y="1858154"/>
                </a:moveTo>
                <a:lnTo>
                  <a:pt x="1049" y="1857909"/>
                </a:lnTo>
                <a:cubicBezTo>
                  <a:pt x="74675" y="1831386"/>
                  <a:pt x="21048" y="1865568"/>
                  <a:pt x="172940" y="1764711"/>
                </a:cubicBezTo>
                <a:cubicBezTo>
                  <a:pt x="311483" y="1711511"/>
                  <a:pt x="169495" y="1729979"/>
                  <a:pt x="338948" y="1710964"/>
                </a:cubicBezTo>
                <a:cubicBezTo>
                  <a:pt x="385385" y="1705560"/>
                  <a:pt x="461234" y="1665690"/>
                  <a:pt x="535500" y="1645986"/>
                </a:cubicBezTo>
                <a:cubicBezTo>
                  <a:pt x="594561" y="1643179"/>
                  <a:pt x="628315" y="1617973"/>
                  <a:pt x="717636" y="1599045"/>
                </a:cubicBezTo>
                <a:lnTo>
                  <a:pt x="1086577" y="1505147"/>
                </a:lnTo>
                <a:lnTo>
                  <a:pt x="1604999" y="1513599"/>
                </a:lnTo>
                <a:lnTo>
                  <a:pt x="1717911" y="1497764"/>
                </a:lnTo>
                <a:cubicBezTo>
                  <a:pt x="1800708" y="1480482"/>
                  <a:pt x="2013960" y="1428111"/>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77648" y="1305096"/>
                  <a:pt x="3335568" y="1253614"/>
                  <a:pt x="3444611" y="1236739"/>
                </a:cubicBezTo>
                <a:cubicBezTo>
                  <a:pt x="3599578" y="1225919"/>
                  <a:pt x="3833743" y="1247718"/>
                  <a:pt x="3925616" y="1253751"/>
                </a:cubicBezTo>
                <a:cubicBezTo>
                  <a:pt x="3973615" y="1258954"/>
                  <a:pt x="3951733" y="1263933"/>
                  <a:pt x="3995849" y="1272939"/>
                </a:cubicBezTo>
                <a:cubicBezTo>
                  <a:pt x="4035170" y="1280272"/>
                  <a:pt x="4151284" y="1302685"/>
                  <a:pt x="4190310" y="1307786"/>
                </a:cubicBezTo>
                <a:cubicBezTo>
                  <a:pt x="4286915" y="1305917"/>
                  <a:pt x="4498859" y="1268724"/>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776618" y="1053037"/>
                </a:ln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lnTo>
                  <a:pt x="0" y="1858154"/>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58CF3DF-0183-419B-93BB-68C620D83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1391900" cy="6542709"/>
          </a:xfrm>
          <a:custGeom>
            <a:avLst/>
            <a:gdLst>
              <a:gd name="connsiteX0" fmla="*/ 11391900 w 11391900"/>
              <a:gd name="connsiteY0" fmla="*/ 0 h 6542709"/>
              <a:gd name="connsiteX1" fmla="*/ 214241 w 11391900"/>
              <a:gd name="connsiteY1" fmla="*/ 0 h 6542709"/>
              <a:gd name="connsiteX2" fmla="*/ 0 w 11391900"/>
              <a:gd name="connsiteY2" fmla="*/ 6163678 h 6542709"/>
              <a:gd name="connsiteX3" fmla="*/ 11391900 w 11391900"/>
              <a:gd name="connsiteY3" fmla="*/ 6542709 h 6542709"/>
            </a:gdLst>
            <a:ahLst/>
            <a:cxnLst>
              <a:cxn ang="0">
                <a:pos x="connsiteX0" y="connsiteY0"/>
              </a:cxn>
              <a:cxn ang="0">
                <a:pos x="connsiteX1" y="connsiteY1"/>
              </a:cxn>
              <a:cxn ang="0">
                <a:pos x="connsiteX2" y="connsiteY2"/>
              </a:cxn>
              <a:cxn ang="0">
                <a:pos x="connsiteX3" y="connsiteY3"/>
              </a:cxn>
            </a:cxnLst>
            <a:rect l="l" t="t" r="r" b="b"/>
            <a:pathLst>
              <a:path w="11391900" h="6542709">
                <a:moveTo>
                  <a:pt x="11391900" y="0"/>
                </a:moveTo>
                <a:lnTo>
                  <a:pt x="214241" y="0"/>
                </a:lnTo>
                <a:lnTo>
                  <a:pt x="0" y="6163678"/>
                </a:lnTo>
                <a:lnTo>
                  <a:pt x="11391900" y="6542709"/>
                </a:lnTo>
                <a:close/>
              </a:path>
            </a:pathLst>
          </a:custGeom>
          <a:solidFill>
            <a:srgbClr val="EFEEE9"/>
          </a:solidFill>
          <a:ln w="12700" cap="flat" cmpd="sng" algn="ctr">
            <a:noFill/>
            <a:prstDash val="solid"/>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FD540BBA-24FF-1F9C-270D-41BB03B4D467}"/>
              </a:ext>
            </a:extLst>
          </p:cNvPr>
          <p:cNvPicPr>
            <a:picLocks noChangeAspect="1"/>
          </p:cNvPicPr>
          <p:nvPr/>
        </p:nvPicPr>
        <p:blipFill>
          <a:blip r:embed="rId3"/>
          <a:srcRect t="4125" r="-1" b="4901"/>
          <a:stretch/>
        </p:blipFill>
        <p:spPr>
          <a:xfrm>
            <a:off x="20" y="10"/>
            <a:ext cx="11244875" cy="6393594"/>
          </a:xfrm>
          <a:custGeom>
            <a:avLst/>
            <a:gdLst/>
            <a:ahLst/>
            <a:cxnLst/>
            <a:rect l="l" t="t" r="r" b="b"/>
            <a:pathLst>
              <a:path w="11244895" h="6393604">
                <a:moveTo>
                  <a:pt x="0" y="0"/>
                </a:moveTo>
                <a:lnTo>
                  <a:pt x="11024882" y="0"/>
                </a:lnTo>
                <a:lnTo>
                  <a:pt x="11244874" y="5980202"/>
                </a:lnTo>
                <a:cubicBezTo>
                  <a:pt x="11245230" y="5990765"/>
                  <a:pt x="11241062" y="6000472"/>
                  <a:pt x="11234024" y="6007639"/>
                </a:cubicBezTo>
                <a:lnTo>
                  <a:pt x="11206188" y="6019725"/>
                </a:lnTo>
                <a:cubicBezTo>
                  <a:pt x="11206216" y="6020500"/>
                  <a:pt x="11206246" y="6021274"/>
                  <a:pt x="11206274" y="6022049"/>
                </a:cubicBezTo>
                <a:lnTo>
                  <a:pt x="10574878" y="6042984"/>
                </a:lnTo>
                <a:lnTo>
                  <a:pt x="10558875" y="6047706"/>
                </a:lnTo>
                <a:cubicBezTo>
                  <a:pt x="10550278" y="6049738"/>
                  <a:pt x="10538428" y="6051751"/>
                  <a:pt x="10520436" y="6053193"/>
                </a:cubicBezTo>
                <a:cubicBezTo>
                  <a:pt x="10475138" y="6040706"/>
                  <a:pt x="10418243" y="6076360"/>
                  <a:pt x="10361896" y="6059419"/>
                </a:cubicBezTo>
                <a:cubicBezTo>
                  <a:pt x="10341403" y="6055542"/>
                  <a:pt x="10279362" y="6057956"/>
                  <a:pt x="10268486" y="6067189"/>
                </a:cubicBezTo>
                <a:cubicBezTo>
                  <a:pt x="10255727" y="6069499"/>
                  <a:pt x="10240317" y="6066803"/>
                  <a:pt x="10235276" y="6076493"/>
                </a:cubicBezTo>
                <a:cubicBezTo>
                  <a:pt x="10226520" y="6088232"/>
                  <a:pt x="10179594" y="6071903"/>
                  <a:pt x="10187365" y="6085214"/>
                </a:cubicBezTo>
                <a:cubicBezTo>
                  <a:pt x="10154086" y="6074061"/>
                  <a:pt x="10130952" y="6098795"/>
                  <a:pt x="10104570" y="6105527"/>
                </a:cubicBezTo>
                <a:lnTo>
                  <a:pt x="10024444" y="6115758"/>
                </a:lnTo>
                <a:lnTo>
                  <a:pt x="9970441" y="6119015"/>
                </a:lnTo>
                <a:lnTo>
                  <a:pt x="9962588" y="6118985"/>
                </a:lnTo>
                <a:lnTo>
                  <a:pt x="9897357" y="6110779"/>
                </a:lnTo>
                <a:cubicBezTo>
                  <a:pt x="9895915" y="6112721"/>
                  <a:pt x="9893945" y="6114547"/>
                  <a:pt x="9891504" y="6116195"/>
                </a:cubicBezTo>
                <a:lnTo>
                  <a:pt x="9871379" y="6122185"/>
                </a:lnTo>
                <a:lnTo>
                  <a:pt x="9853740" y="6116538"/>
                </a:lnTo>
                <a:lnTo>
                  <a:pt x="9771804" y="6108146"/>
                </a:lnTo>
                <a:lnTo>
                  <a:pt x="9652162" y="6101878"/>
                </a:lnTo>
                <a:lnTo>
                  <a:pt x="9633903" y="6096074"/>
                </a:lnTo>
                <a:cubicBezTo>
                  <a:pt x="9592509" y="6090410"/>
                  <a:pt x="9543168" y="6099341"/>
                  <a:pt x="9516360" y="6084309"/>
                </a:cubicBezTo>
                <a:lnTo>
                  <a:pt x="9454893" y="6083927"/>
                </a:lnTo>
                <a:lnTo>
                  <a:pt x="9448281" y="6090004"/>
                </a:lnTo>
                <a:lnTo>
                  <a:pt x="9430107" y="6089060"/>
                </a:lnTo>
                <a:lnTo>
                  <a:pt x="9425264" y="6090092"/>
                </a:lnTo>
                <a:cubicBezTo>
                  <a:pt x="9416026" y="6092092"/>
                  <a:pt x="9406854" y="6093861"/>
                  <a:pt x="9397520" y="6094724"/>
                </a:cubicBezTo>
                <a:cubicBezTo>
                  <a:pt x="9398304" y="6089168"/>
                  <a:pt x="9396028" y="6085782"/>
                  <a:pt x="9391940" y="6083785"/>
                </a:cubicBezTo>
                <a:lnTo>
                  <a:pt x="9383661" y="6082480"/>
                </a:lnTo>
                <a:lnTo>
                  <a:pt x="9082566" y="6092463"/>
                </a:lnTo>
                <a:lnTo>
                  <a:pt x="9057129" y="6103516"/>
                </a:lnTo>
                <a:lnTo>
                  <a:pt x="8977002" y="6113748"/>
                </a:lnTo>
                <a:lnTo>
                  <a:pt x="8922998" y="6117005"/>
                </a:lnTo>
                <a:lnTo>
                  <a:pt x="8915145" y="6116975"/>
                </a:lnTo>
                <a:lnTo>
                  <a:pt x="8849913" y="6108769"/>
                </a:lnTo>
                <a:cubicBezTo>
                  <a:pt x="8848472" y="6110709"/>
                  <a:pt x="8846502" y="6112536"/>
                  <a:pt x="8844062" y="6114185"/>
                </a:cubicBezTo>
                <a:lnTo>
                  <a:pt x="8823936" y="6120175"/>
                </a:lnTo>
                <a:lnTo>
                  <a:pt x="8806296" y="6114528"/>
                </a:lnTo>
                <a:lnTo>
                  <a:pt x="8724361" y="6106136"/>
                </a:lnTo>
                <a:lnTo>
                  <a:pt x="8703362" y="6105036"/>
                </a:lnTo>
                <a:lnTo>
                  <a:pt x="7828889" y="6134030"/>
                </a:lnTo>
                <a:lnTo>
                  <a:pt x="7072945" y="6159094"/>
                </a:lnTo>
                <a:lnTo>
                  <a:pt x="6575033" y="6175603"/>
                </a:lnTo>
                <a:lnTo>
                  <a:pt x="6535251" y="6177101"/>
                </a:lnTo>
                <a:cubicBezTo>
                  <a:pt x="6544375" y="6185039"/>
                  <a:pt x="6360160" y="6189774"/>
                  <a:pt x="6293471" y="6185203"/>
                </a:cubicBezTo>
                <a:lnTo>
                  <a:pt x="6291786" y="6184994"/>
                </a:lnTo>
                <a:lnTo>
                  <a:pt x="3497393" y="6277645"/>
                </a:lnTo>
                <a:lnTo>
                  <a:pt x="0" y="6393604"/>
                </a:lnTo>
                <a:close/>
              </a:path>
            </a:pathLst>
          </a:custGeom>
        </p:spPr>
      </p:pic>
      <p:sp>
        <p:nvSpPr>
          <p:cNvPr id="15" name="Freeform: Shape 14">
            <a:extLst>
              <a:ext uri="{FF2B5EF4-FFF2-40B4-BE49-F238E27FC236}">
                <a16:creationId xmlns:a16="http://schemas.microsoft.com/office/drawing/2014/main" id="{51CFAF5C-B656-4964-BB14-3E870B286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454463"/>
            <a:ext cx="11244895" cy="2939141"/>
          </a:xfrm>
          <a:custGeom>
            <a:avLst/>
            <a:gdLst>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114182 w 10676609"/>
              <a:gd name="connsiteY52" fmla="*/ 3032927 h 6579963"/>
              <a:gd name="connsiteX53" fmla="*/ 109890 w 10676609"/>
              <a:gd name="connsiteY53" fmla="*/ 3021493 h 6579963"/>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114182 w 10676609"/>
              <a:gd name="connsiteY52" fmla="*/ 3032927 h 6579963"/>
              <a:gd name="connsiteX53" fmla="*/ 215404 w 10676609"/>
              <a:gd name="connsiteY53" fmla="*/ 0 h 6579963"/>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109133 w 10676609"/>
              <a:gd name="connsiteY51" fmla="*/ 3041977 h 6579963"/>
              <a:gd name="connsiteX52" fmla="*/ 215404 w 10676609"/>
              <a:gd name="connsiteY52" fmla="*/ 0 h 6579963"/>
              <a:gd name="connsiteX0" fmla="*/ 215404 w 10676609"/>
              <a:gd name="connsiteY0" fmla="*/ 0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215404 w 10676609"/>
              <a:gd name="connsiteY51" fmla="*/ 0 h 6579963"/>
              <a:gd name="connsiteX0" fmla="*/ 87963 w 10676609"/>
              <a:gd name="connsiteY0" fmla="*/ 3640822 h 6579963"/>
              <a:gd name="connsiteX1" fmla="*/ 10676609 w 10676609"/>
              <a:gd name="connsiteY1" fmla="*/ 0 h 6579963"/>
              <a:gd name="connsiteX2" fmla="*/ 10676609 w 10676609"/>
              <a:gd name="connsiteY2" fmla="*/ 6579963 h 6579963"/>
              <a:gd name="connsiteX3" fmla="*/ 7355965 w 10676609"/>
              <a:gd name="connsiteY3" fmla="*/ 6464004 h 6579963"/>
              <a:gd name="connsiteX4" fmla="*/ 4702793 w 10676609"/>
              <a:gd name="connsiteY4" fmla="*/ 6371353 h 6579963"/>
              <a:gd name="connsiteX5" fmla="*/ 4701193 w 10676609"/>
              <a:gd name="connsiteY5" fmla="*/ 6371562 h 6579963"/>
              <a:gd name="connsiteX6" fmla="*/ 4471632 w 10676609"/>
              <a:gd name="connsiteY6" fmla="*/ 6363460 h 6579963"/>
              <a:gd name="connsiteX7" fmla="*/ 4433860 w 10676609"/>
              <a:gd name="connsiteY7" fmla="*/ 6361962 h 6579963"/>
              <a:gd name="connsiteX8" fmla="*/ 3961111 w 10676609"/>
              <a:gd name="connsiteY8" fmla="*/ 6345453 h 6579963"/>
              <a:gd name="connsiteX9" fmla="*/ 3243371 w 10676609"/>
              <a:gd name="connsiteY9" fmla="*/ 6320389 h 6579963"/>
              <a:gd name="connsiteX10" fmla="*/ 2413091 w 10676609"/>
              <a:gd name="connsiteY10" fmla="*/ 6291395 h 6579963"/>
              <a:gd name="connsiteX11" fmla="*/ 2393153 w 10676609"/>
              <a:gd name="connsiteY11" fmla="*/ 6292495 h 6579963"/>
              <a:gd name="connsiteX12" fmla="*/ 2315359 w 10676609"/>
              <a:gd name="connsiteY12" fmla="*/ 6300887 h 6579963"/>
              <a:gd name="connsiteX13" fmla="*/ 2298610 w 10676609"/>
              <a:gd name="connsiteY13" fmla="*/ 6306534 h 6579963"/>
              <a:gd name="connsiteX14" fmla="*/ 2279502 w 10676609"/>
              <a:gd name="connsiteY14" fmla="*/ 6300544 h 6579963"/>
              <a:gd name="connsiteX15" fmla="*/ 2273946 w 10676609"/>
              <a:gd name="connsiteY15" fmla="*/ 6295128 h 6579963"/>
              <a:gd name="connsiteX16" fmla="*/ 2212011 w 10676609"/>
              <a:gd name="connsiteY16" fmla="*/ 6303334 h 6579963"/>
              <a:gd name="connsiteX17" fmla="*/ 2204555 w 10676609"/>
              <a:gd name="connsiteY17" fmla="*/ 6303364 h 6579963"/>
              <a:gd name="connsiteX18" fmla="*/ 2153280 w 10676609"/>
              <a:gd name="connsiteY18" fmla="*/ 6300107 h 6579963"/>
              <a:gd name="connsiteX19" fmla="*/ 2077202 w 10676609"/>
              <a:gd name="connsiteY19" fmla="*/ 6289875 h 6579963"/>
              <a:gd name="connsiteX20" fmla="*/ 2053051 w 10676609"/>
              <a:gd name="connsiteY20" fmla="*/ 6278822 h 6579963"/>
              <a:gd name="connsiteX21" fmla="*/ 1767172 w 10676609"/>
              <a:gd name="connsiteY21" fmla="*/ 6268839 h 6579963"/>
              <a:gd name="connsiteX22" fmla="*/ 1759312 w 10676609"/>
              <a:gd name="connsiteY22" fmla="*/ 6270144 h 6579963"/>
              <a:gd name="connsiteX23" fmla="*/ 1754014 w 10676609"/>
              <a:gd name="connsiteY23" fmla="*/ 6281083 h 6579963"/>
              <a:gd name="connsiteX24" fmla="*/ 1727672 w 10676609"/>
              <a:gd name="connsiteY24" fmla="*/ 6276451 h 6579963"/>
              <a:gd name="connsiteX25" fmla="*/ 1723074 w 10676609"/>
              <a:gd name="connsiteY25" fmla="*/ 6275419 h 6579963"/>
              <a:gd name="connsiteX26" fmla="*/ 1705818 w 10676609"/>
              <a:gd name="connsiteY26" fmla="*/ 6276363 h 6579963"/>
              <a:gd name="connsiteX27" fmla="*/ 1699540 w 10676609"/>
              <a:gd name="connsiteY27" fmla="*/ 6270286 h 6579963"/>
              <a:gd name="connsiteX28" fmla="*/ 1641180 w 10676609"/>
              <a:gd name="connsiteY28" fmla="*/ 6270668 h 6579963"/>
              <a:gd name="connsiteX29" fmla="*/ 1529577 w 10676609"/>
              <a:gd name="connsiteY29" fmla="*/ 6282433 h 6579963"/>
              <a:gd name="connsiteX30" fmla="*/ 1512241 w 10676609"/>
              <a:gd name="connsiteY30" fmla="*/ 6288237 h 6579963"/>
              <a:gd name="connsiteX31" fmla="*/ 1398645 w 10676609"/>
              <a:gd name="connsiteY31" fmla="*/ 6294505 h 6579963"/>
              <a:gd name="connsiteX32" fmla="*/ 1320850 w 10676609"/>
              <a:gd name="connsiteY32" fmla="*/ 6302897 h 6579963"/>
              <a:gd name="connsiteX33" fmla="*/ 1304102 w 10676609"/>
              <a:gd name="connsiteY33" fmla="*/ 6308544 h 6579963"/>
              <a:gd name="connsiteX34" fmla="*/ 1284994 w 10676609"/>
              <a:gd name="connsiteY34" fmla="*/ 6302554 h 6579963"/>
              <a:gd name="connsiteX35" fmla="*/ 1279437 w 10676609"/>
              <a:gd name="connsiteY35" fmla="*/ 6297138 h 6579963"/>
              <a:gd name="connsiteX36" fmla="*/ 1217503 w 10676609"/>
              <a:gd name="connsiteY36" fmla="*/ 6305344 h 6579963"/>
              <a:gd name="connsiteX37" fmla="*/ 1210047 w 10676609"/>
              <a:gd name="connsiteY37" fmla="*/ 6305374 h 6579963"/>
              <a:gd name="connsiteX38" fmla="*/ 1158773 w 10676609"/>
              <a:gd name="connsiteY38" fmla="*/ 6302117 h 6579963"/>
              <a:gd name="connsiteX39" fmla="*/ 1082696 w 10676609"/>
              <a:gd name="connsiteY39" fmla="*/ 6291886 h 6579963"/>
              <a:gd name="connsiteX40" fmla="*/ 1004085 w 10676609"/>
              <a:gd name="connsiteY40" fmla="*/ 6271573 h 6579963"/>
              <a:gd name="connsiteX41" fmla="*/ 958596 w 10676609"/>
              <a:gd name="connsiteY41" fmla="*/ 6262852 h 6579963"/>
              <a:gd name="connsiteX42" fmla="*/ 927064 w 10676609"/>
              <a:gd name="connsiteY42" fmla="*/ 6253548 h 6579963"/>
              <a:gd name="connsiteX43" fmla="*/ 838375 w 10676609"/>
              <a:gd name="connsiteY43" fmla="*/ 6245778 h 6579963"/>
              <a:gd name="connsiteX44" fmla="*/ 687847 w 10676609"/>
              <a:gd name="connsiteY44" fmla="*/ 6239552 h 6579963"/>
              <a:gd name="connsiteX45" fmla="*/ 651350 w 10676609"/>
              <a:gd name="connsiteY45" fmla="*/ 6234065 h 6579963"/>
              <a:gd name="connsiteX46" fmla="*/ 636156 w 10676609"/>
              <a:gd name="connsiteY46" fmla="*/ 6229343 h 6579963"/>
              <a:gd name="connsiteX47" fmla="*/ 36669 w 10676609"/>
              <a:gd name="connsiteY47" fmla="*/ 6208408 h 6579963"/>
              <a:gd name="connsiteX48" fmla="*/ 36751 w 10676609"/>
              <a:gd name="connsiteY48" fmla="*/ 6206084 h 6579963"/>
              <a:gd name="connsiteX49" fmla="*/ 10322 w 10676609"/>
              <a:gd name="connsiteY49" fmla="*/ 6193998 h 6579963"/>
              <a:gd name="connsiteX50" fmla="*/ 20 w 10676609"/>
              <a:gd name="connsiteY50" fmla="*/ 6166561 h 6579963"/>
              <a:gd name="connsiteX51" fmla="*/ 87963 w 10676609"/>
              <a:gd name="connsiteY51" fmla="*/ 3640822 h 6579963"/>
              <a:gd name="connsiteX0" fmla="*/ 87963 w 10676609"/>
              <a:gd name="connsiteY0" fmla="*/ 0 h 2939141"/>
              <a:gd name="connsiteX1" fmla="*/ 10676609 w 10676609"/>
              <a:gd name="connsiteY1" fmla="*/ 0 h 2939141"/>
              <a:gd name="connsiteX2" fmla="*/ 10676609 w 10676609"/>
              <a:gd name="connsiteY2" fmla="*/ 2939141 h 2939141"/>
              <a:gd name="connsiteX3" fmla="*/ 7355965 w 10676609"/>
              <a:gd name="connsiteY3" fmla="*/ 2823182 h 2939141"/>
              <a:gd name="connsiteX4" fmla="*/ 4702793 w 10676609"/>
              <a:gd name="connsiteY4" fmla="*/ 2730531 h 2939141"/>
              <a:gd name="connsiteX5" fmla="*/ 4701193 w 10676609"/>
              <a:gd name="connsiteY5" fmla="*/ 2730740 h 2939141"/>
              <a:gd name="connsiteX6" fmla="*/ 4471632 w 10676609"/>
              <a:gd name="connsiteY6" fmla="*/ 2722638 h 2939141"/>
              <a:gd name="connsiteX7" fmla="*/ 4433860 w 10676609"/>
              <a:gd name="connsiteY7" fmla="*/ 2721140 h 2939141"/>
              <a:gd name="connsiteX8" fmla="*/ 3961111 w 10676609"/>
              <a:gd name="connsiteY8" fmla="*/ 2704631 h 2939141"/>
              <a:gd name="connsiteX9" fmla="*/ 3243371 w 10676609"/>
              <a:gd name="connsiteY9" fmla="*/ 2679567 h 2939141"/>
              <a:gd name="connsiteX10" fmla="*/ 2413091 w 10676609"/>
              <a:gd name="connsiteY10" fmla="*/ 2650573 h 2939141"/>
              <a:gd name="connsiteX11" fmla="*/ 2393153 w 10676609"/>
              <a:gd name="connsiteY11" fmla="*/ 2651673 h 2939141"/>
              <a:gd name="connsiteX12" fmla="*/ 2315359 w 10676609"/>
              <a:gd name="connsiteY12" fmla="*/ 2660065 h 2939141"/>
              <a:gd name="connsiteX13" fmla="*/ 2298610 w 10676609"/>
              <a:gd name="connsiteY13" fmla="*/ 2665712 h 2939141"/>
              <a:gd name="connsiteX14" fmla="*/ 2279502 w 10676609"/>
              <a:gd name="connsiteY14" fmla="*/ 2659722 h 2939141"/>
              <a:gd name="connsiteX15" fmla="*/ 2273946 w 10676609"/>
              <a:gd name="connsiteY15" fmla="*/ 2654306 h 2939141"/>
              <a:gd name="connsiteX16" fmla="*/ 2212011 w 10676609"/>
              <a:gd name="connsiteY16" fmla="*/ 2662512 h 2939141"/>
              <a:gd name="connsiteX17" fmla="*/ 2204555 w 10676609"/>
              <a:gd name="connsiteY17" fmla="*/ 2662542 h 2939141"/>
              <a:gd name="connsiteX18" fmla="*/ 2153280 w 10676609"/>
              <a:gd name="connsiteY18" fmla="*/ 2659285 h 2939141"/>
              <a:gd name="connsiteX19" fmla="*/ 2077202 w 10676609"/>
              <a:gd name="connsiteY19" fmla="*/ 2649053 h 2939141"/>
              <a:gd name="connsiteX20" fmla="*/ 2053051 w 10676609"/>
              <a:gd name="connsiteY20" fmla="*/ 2638000 h 2939141"/>
              <a:gd name="connsiteX21" fmla="*/ 1767172 w 10676609"/>
              <a:gd name="connsiteY21" fmla="*/ 2628017 h 2939141"/>
              <a:gd name="connsiteX22" fmla="*/ 1759312 w 10676609"/>
              <a:gd name="connsiteY22" fmla="*/ 2629322 h 2939141"/>
              <a:gd name="connsiteX23" fmla="*/ 1754014 w 10676609"/>
              <a:gd name="connsiteY23" fmla="*/ 2640261 h 2939141"/>
              <a:gd name="connsiteX24" fmla="*/ 1727672 w 10676609"/>
              <a:gd name="connsiteY24" fmla="*/ 2635629 h 2939141"/>
              <a:gd name="connsiteX25" fmla="*/ 1723074 w 10676609"/>
              <a:gd name="connsiteY25" fmla="*/ 2634597 h 2939141"/>
              <a:gd name="connsiteX26" fmla="*/ 1705818 w 10676609"/>
              <a:gd name="connsiteY26" fmla="*/ 2635541 h 2939141"/>
              <a:gd name="connsiteX27" fmla="*/ 1699540 w 10676609"/>
              <a:gd name="connsiteY27" fmla="*/ 2629464 h 2939141"/>
              <a:gd name="connsiteX28" fmla="*/ 1641180 w 10676609"/>
              <a:gd name="connsiteY28" fmla="*/ 2629846 h 2939141"/>
              <a:gd name="connsiteX29" fmla="*/ 1529577 w 10676609"/>
              <a:gd name="connsiteY29" fmla="*/ 2641611 h 2939141"/>
              <a:gd name="connsiteX30" fmla="*/ 1512241 w 10676609"/>
              <a:gd name="connsiteY30" fmla="*/ 2647415 h 2939141"/>
              <a:gd name="connsiteX31" fmla="*/ 1398645 w 10676609"/>
              <a:gd name="connsiteY31" fmla="*/ 2653683 h 2939141"/>
              <a:gd name="connsiteX32" fmla="*/ 1320850 w 10676609"/>
              <a:gd name="connsiteY32" fmla="*/ 2662075 h 2939141"/>
              <a:gd name="connsiteX33" fmla="*/ 1304102 w 10676609"/>
              <a:gd name="connsiteY33" fmla="*/ 2667722 h 2939141"/>
              <a:gd name="connsiteX34" fmla="*/ 1284994 w 10676609"/>
              <a:gd name="connsiteY34" fmla="*/ 2661732 h 2939141"/>
              <a:gd name="connsiteX35" fmla="*/ 1279437 w 10676609"/>
              <a:gd name="connsiteY35" fmla="*/ 2656316 h 2939141"/>
              <a:gd name="connsiteX36" fmla="*/ 1217503 w 10676609"/>
              <a:gd name="connsiteY36" fmla="*/ 2664522 h 2939141"/>
              <a:gd name="connsiteX37" fmla="*/ 1210047 w 10676609"/>
              <a:gd name="connsiteY37" fmla="*/ 2664552 h 2939141"/>
              <a:gd name="connsiteX38" fmla="*/ 1158773 w 10676609"/>
              <a:gd name="connsiteY38" fmla="*/ 2661295 h 2939141"/>
              <a:gd name="connsiteX39" fmla="*/ 1082696 w 10676609"/>
              <a:gd name="connsiteY39" fmla="*/ 2651064 h 2939141"/>
              <a:gd name="connsiteX40" fmla="*/ 1004085 w 10676609"/>
              <a:gd name="connsiteY40" fmla="*/ 2630751 h 2939141"/>
              <a:gd name="connsiteX41" fmla="*/ 958596 w 10676609"/>
              <a:gd name="connsiteY41" fmla="*/ 2622030 h 2939141"/>
              <a:gd name="connsiteX42" fmla="*/ 927064 w 10676609"/>
              <a:gd name="connsiteY42" fmla="*/ 2612726 h 2939141"/>
              <a:gd name="connsiteX43" fmla="*/ 838375 w 10676609"/>
              <a:gd name="connsiteY43" fmla="*/ 2604956 h 2939141"/>
              <a:gd name="connsiteX44" fmla="*/ 687847 w 10676609"/>
              <a:gd name="connsiteY44" fmla="*/ 2598730 h 2939141"/>
              <a:gd name="connsiteX45" fmla="*/ 651350 w 10676609"/>
              <a:gd name="connsiteY45" fmla="*/ 2593243 h 2939141"/>
              <a:gd name="connsiteX46" fmla="*/ 636156 w 10676609"/>
              <a:gd name="connsiteY46" fmla="*/ 2588521 h 2939141"/>
              <a:gd name="connsiteX47" fmla="*/ 36669 w 10676609"/>
              <a:gd name="connsiteY47" fmla="*/ 2567586 h 2939141"/>
              <a:gd name="connsiteX48" fmla="*/ 36751 w 10676609"/>
              <a:gd name="connsiteY48" fmla="*/ 2565262 h 2939141"/>
              <a:gd name="connsiteX49" fmla="*/ 10322 w 10676609"/>
              <a:gd name="connsiteY49" fmla="*/ 2553176 h 2939141"/>
              <a:gd name="connsiteX50" fmla="*/ 20 w 10676609"/>
              <a:gd name="connsiteY50" fmla="*/ 2525739 h 2939141"/>
              <a:gd name="connsiteX51" fmla="*/ 87963 w 10676609"/>
              <a:gd name="connsiteY51" fmla="*/ 0 h 293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76609" h="2939141">
                <a:moveTo>
                  <a:pt x="87963" y="0"/>
                </a:moveTo>
                <a:lnTo>
                  <a:pt x="10676609" y="0"/>
                </a:lnTo>
                <a:lnTo>
                  <a:pt x="10676609" y="2939141"/>
                </a:lnTo>
                <a:lnTo>
                  <a:pt x="7355965" y="2823182"/>
                </a:lnTo>
                <a:lnTo>
                  <a:pt x="4702793" y="2730531"/>
                </a:lnTo>
                <a:lnTo>
                  <a:pt x="4701193" y="2730740"/>
                </a:lnTo>
                <a:cubicBezTo>
                  <a:pt x="4637874" y="2735311"/>
                  <a:pt x="4462969" y="2730576"/>
                  <a:pt x="4471632" y="2722638"/>
                </a:cubicBezTo>
                <a:lnTo>
                  <a:pt x="4433860" y="2721140"/>
                </a:lnTo>
                <a:lnTo>
                  <a:pt x="3961111" y="2704631"/>
                </a:lnTo>
                <a:lnTo>
                  <a:pt x="3243371" y="2679567"/>
                </a:lnTo>
                <a:lnTo>
                  <a:pt x="2413091" y="2650573"/>
                </a:lnTo>
                <a:lnTo>
                  <a:pt x="2393153" y="2651673"/>
                </a:lnTo>
                <a:lnTo>
                  <a:pt x="2315359" y="2660065"/>
                </a:lnTo>
                <a:lnTo>
                  <a:pt x="2298610" y="2665712"/>
                </a:lnTo>
                <a:lnTo>
                  <a:pt x="2279502" y="2659722"/>
                </a:lnTo>
                <a:cubicBezTo>
                  <a:pt x="2277185" y="2658073"/>
                  <a:pt x="2275314" y="2656246"/>
                  <a:pt x="2273946" y="2654306"/>
                </a:cubicBezTo>
                <a:lnTo>
                  <a:pt x="2212011" y="2662512"/>
                </a:lnTo>
                <a:lnTo>
                  <a:pt x="2204555" y="2662542"/>
                </a:lnTo>
                <a:lnTo>
                  <a:pt x="2153280" y="2659285"/>
                </a:lnTo>
                <a:lnTo>
                  <a:pt x="2077202" y="2649053"/>
                </a:lnTo>
                <a:lnTo>
                  <a:pt x="2053051" y="2638000"/>
                </a:lnTo>
                <a:lnTo>
                  <a:pt x="1767172" y="2628017"/>
                </a:lnTo>
                <a:lnTo>
                  <a:pt x="1759312" y="2629322"/>
                </a:lnTo>
                <a:cubicBezTo>
                  <a:pt x="1755430" y="2631319"/>
                  <a:pt x="1753269" y="2634705"/>
                  <a:pt x="1754014" y="2640261"/>
                </a:cubicBezTo>
                <a:cubicBezTo>
                  <a:pt x="1745152" y="2639398"/>
                  <a:pt x="1736443" y="2637629"/>
                  <a:pt x="1727672" y="2635629"/>
                </a:cubicBezTo>
                <a:lnTo>
                  <a:pt x="1723074" y="2634597"/>
                </a:lnTo>
                <a:lnTo>
                  <a:pt x="1705818" y="2635541"/>
                </a:lnTo>
                <a:lnTo>
                  <a:pt x="1699540" y="2629464"/>
                </a:lnTo>
                <a:lnTo>
                  <a:pt x="1641180" y="2629846"/>
                </a:lnTo>
                <a:cubicBezTo>
                  <a:pt x="1615726" y="2644878"/>
                  <a:pt x="1568879" y="2635947"/>
                  <a:pt x="1529577" y="2641611"/>
                </a:cubicBezTo>
                <a:lnTo>
                  <a:pt x="1512241" y="2647415"/>
                </a:lnTo>
                <a:lnTo>
                  <a:pt x="1398645" y="2653683"/>
                </a:lnTo>
                <a:lnTo>
                  <a:pt x="1320850" y="2662075"/>
                </a:lnTo>
                <a:lnTo>
                  <a:pt x="1304102" y="2667722"/>
                </a:lnTo>
                <a:lnTo>
                  <a:pt x="1284994" y="2661732"/>
                </a:lnTo>
                <a:cubicBezTo>
                  <a:pt x="1282677" y="2660084"/>
                  <a:pt x="1280806" y="2658258"/>
                  <a:pt x="1279437" y="2656316"/>
                </a:cubicBezTo>
                <a:lnTo>
                  <a:pt x="1217503" y="2664522"/>
                </a:lnTo>
                <a:lnTo>
                  <a:pt x="1210047" y="2664552"/>
                </a:lnTo>
                <a:lnTo>
                  <a:pt x="1158773" y="2661295"/>
                </a:lnTo>
                <a:lnTo>
                  <a:pt x="1082696" y="2651064"/>
                </a:lnTo>
                <a:cubicBezTo>
                  <a:pt x="1057647" y="2644332"/>
                  <a:pt x="1035683" y="2619598"/>
                  <a:pt x="1004085" y="2630751"/>
                </a:cubicBezTo>
                <a:cubicBezTo>
                  <a:pt x="1011464" y="2617440"/>
                  <a:pt x="966909" y="2633769"/>
                  <a:pt x="958596" y="2622030"/>
                </a:cubicBezTo>
                <a:cubicBezTo>
                  <a:pt x="953809" y="2612340"/>
                  <a:pt x="939178" y="2615036"/>
                  <a:pt x="927064" y="2612726"/>
                </a:cubicBezTo>
                <a:cubicBezTo>
                  <a:pt x="916738" y="2603493"/>
                  <a:pt x="857832" y="2601079"/>
                  <a:pt x="838375" y="2604956"/>
                </a:cubicBezTo>
                <a:cubicBezTo>
                  <a:pt x="784875" y="2621897"/>
                  <a:pt x="730856" y="2586243"/>
                  <a:pt x="687847" y="2598730"/>
                </a:cubicBezTo>
                <a:cubicBezTo>
                  <a:pt x="670764" y="2597288"/>
                  <a:pt x="659513" y="2595275"/>
                  <a:pt x="651350" y="2593243"/>
                </a:cubicBezTo>
                <a:lnTo>
                  <a:pt x="636156" y="2588521"/>
                </a:lnTo>
                <a:lnTo>
                  <a:pt x="36669" y="2567586"/>
                </a:lnTo>
                <a:cubicBezTo>
                  <a:pt x="36696" y="2566811"/>
                  <a:pt x="36724" y="2566037"/>
                  <a:pt x="36751" y="2565262"/>
                </a:cubicBezTo>
                <a:lnTo>
                  <a:pt x="10322" y="2553176"/>
                </a:lnTo>
                <a:cubicBezTo>
                  <a:pt x="3639" y="2546009"/>
                  <a:pt x="-318" y="2536302"/>
                  <a:pt x="20" y="2525739"/>
                </a:cubicBezTo>
                <a:lnTo>
                  <a:pt x="87963" y="0"/>
                </a:lnTo>
                <a:close/>
              </a:path>
            </a:pathLst>
          </a:custGeom>
          <a:gradFill>
            <a:gsLst>
              <a:gs pos="0">
                <a:srgbClr val="000000">
                  <a:alpha val="42745"/>
                </a:srgbClr>
              </a:gs>
              <a:gs pos="35000">
                <a:srgbClr val="000000">
                  <a:alpha val="0"/>
                </a:srgbClr>
              </a:gs>
              <a:gs pos="20000">
                <a:srgbClr val="000000">
                  <a:alpha val="2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43FC1B-E129-6C98-F757-358F7F3A29A5}"/>
              </a:ext>
            </a:extLst>
          </p:cNvPr>
          <p:cNvSpPr>
            <a:spLocks noGrp="1"/>
          </p:cNvSpPr>
          <p:nvPr>
            <p:ph type="ctrTitle"/>
          </p:nvPr>
        </p:nvSpPr>
        <p:spPr>
          <a:xfrm>
            <a:off x="685801" y="2590800"/>
            <a:ext cx="6005198" cy="2732236"/>
          </a:xfrm>
        </p:spPr>
        <p:txBody>
          <a:bodyPr>
            <a:normAutofit/>
          </a:bodyPr>
          <a:lstStyle/>
          <a:p>
            <a:pPr>
              <a:lnSpc>
                <a:spcPct val="110000"/>
              </a:lnSpc>
            </a:pPr>
            <a:r>
              <a:rPr lang="en-GB" sz="3400"/>
              <a:t>BSc Hons Computer Games Design and Development</a:t>
            </a:r>
            <a:br>
              <a:rPr lang="en-GB" sz="3400"/>
            </a:br>
            <a:r>
              <a:rPr lang="en-GB" sz="3400"/>
              <a:t>GDV4000 Introduction to Games Industry Practice</a:t>
            </a:r>
          </a:p>
        </p:txBody>
      </p:sp>
      <p:sp>
        <p:nvSpPr>
          <p:cNvPr id="3" name="Subtitle 2">
            <a:extLst>
              <a:ext uri="{FF2B5EF4-FFF2-40B4-BE49-F238E27FC236}">
                <a16:creationId xmlns:a16="http://schemas.microsoft.com/office/drawing/2014/main" id="{1F28F149-1C57-93E9-D2F1-157A864D2E19}"/>
              </a:ext>
            </a:extLst>
          </p:cNvPr>
          <p:cNvSpPr>
            <a:spLocks noGrp="1"/>
          </p:cNvSpPr>
          <p:nvPr>
            <p:ph type="subTitle" idx="1"/>
          </p:nvPr>
        </p:nvSpPr>
        <p:spPr>
          <a:xfrm>
            <a:off x="685802" y="5501801"/>
            <a:ext cx="7830046" cy="539257"/>
          </a:xfrm>
        </p:spPr>
        <p:txBody>
          <a:bodyPr>
            <a:normAutofit/>
          </a:bodyPr>
          <a:lstStyle/>
          <a:p>
            <a:r>
              <a:rPr lang="en-GB" dirty="0">
                <a:solidFill>
                  <a:srgbClr val="FFFFFF"/>
                </a:solidFill>
              </a:rPr>
              <a:t>Game Design and Mechanics – Game Genres – Platform Games</a:t>
            </a:r>
          </a:p>
        </p:txBody>
      </p:sp>
    </p:spTree>
    <p:extLst>
      <p:ext uri="{BB962C8B-B14F-4D97-AF65-F5344CB8AC3E}">
        <p14:creationId xmlns:p14="http://schemas.microsoft.com/office/powerpoint/2010/main" val="2142108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8ABA-118D-CEA5-9273-96CAF69F13D6}"/>
              </a:ext>
            </a:extLst>
          </p:cNvPr>
          <p:cNvSpPr>
            <a:spLocks noGrp="1"/>
          </p:cNvSpPr>
          <p:nvPr>
            <p:ph type="title"/>
          </p:nvPr>
        </p:nvSpPr>
        <p:spPr>
          <a:xfrm>
            <a:off x="1219200" y="365126"/>
            <a:ext cx="9493249" cy="775852"/>
          </a:xfrm>
        </p:spPr>
        <p:txBody>
          <a:bodyPr/>
          <a:lstStyle/>
          <a:p>
            <a:r>
              <a:rPr lang="en-GB" dirty="0"/>
              <a:t>Platformers go 3D (actually!)</a:t>
            </a:r>
          </a:p>
        </p:txBody>
      </p:sp>
      <p:sp>
        <p:nvSpPr>
          <p:cNvPr id="9" name="Content Placeholder 2">
            <a:extLst>
              <a:ext uri="{FF2B5EF4-FFF2-40B4-BE49-F238E27FC236}">
                <a16:creationId xmlns:a16="http://schemas.microsoft.com/office/drawing/2014/main" id="{BB1BFC55-0411-FA61-CCDC-74C460ABC275}"/>
              </a:ext>
            </a:extLst>
          </p:cNvPr>
          <p:cNvSpPr txBox="1">
            <a:spLocks/>
          </p:cNvSpPr>
          <p:nvPr/>
        </p:nvSpPr>
        <p:spPr>
          <a:xfrm>
            <a:off x="619041" y="1294726"/>
            <a:ext cx="6033289" cy="5457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3D </a:t>
            </a:r>
            <a:r>
              <a:rPr lang="en-GB" dirty="0" err="1"/>
              <a:t>Platfomers</a:t>
            </a:r>
            <a:r>
              <a:rPr lang="en-GB" dirty="0"/>
              <a:t> present many challenges to the developer, not least of which is how to manage the camera. </a:t>
            </a:r>
          </a:p>
          <a:p>
            <a:pPr lvl="1"/>
            <a:r>
              <a:rPr lang="en-GB" dirty="0"/>
              <a:t>First-Person Camera – Affords an unobstructed view of the environment (at eye-level) but can become much harder to gauge distances between jumps.</a:t>
            </a:r>
          </a:p>
          <a:p>
            <a:pPr lvl="1"/>
            <a:r>
              <a:rPr lang="en-GB" dirty="0"/>
              <a:t>Third-Person Camera – Positioned around the Player Avatar, generally behind and elevated, and can be moved independent of the Player position. This can make gauging jumps and scouting ahead much easier, but consideration needs to be given as to how the camera behaves when intersecting buildings and scenery.</a:t>
            </a:r>
          </a:p>
          <a:p>
            <a:pPr marL="0" indent="0">
              <a:buNone/>
            </a:pPr>
            <a:endParaRPr lang="en-GB" dirty="0"/>
          </a:p>
        </p:txBody>
      </p:sp>
      <p:grpSp>
        <p:nvGrpSpPr>
          <p:cNvPr id="16" name="Group 15">
            <a:extLst>
              <a:ext uri="{FF2B5EF4-FFF2-40B4-BE49-F238E27FC236}">
                <a16:creationId xmlns:a16="http://schemas.microsoft.com/office/drawing/2014/main" id="{DB202BC5-50C1-92B9-84B1-B29BB74DE9F2}"/>
              </a:ext>
            </a:extLst>
          </p:cNvPr>
          <p:cNvGrpSpPr/>
          <p:nvPr/>
        </p:nvGrpSpPr>
        <p:grpSpPr>
          <a:xfrm>
            <a:off x="6567296" y="1294726"/>
            <a:ext cx="5222542" cy="5164668"/>
            <a:chOff x="6069860" y="1336025"/>
            <a:chExt cx="5222542" cy="5164668"/>
          </a:xfrm>
        </p:grpSpPr>
        <p:pic>
          <p:nvPicPr>
            <p:cNvPr id="7" name="Picture 6">
              <a:extLst>
                <a:ext uri="{FF2B5EF4-FFF2-40B4-BE49-F238E27FC236}">
                  <a16:creationId xmlns:a16="http://schemas.microsoft.com/office/drawing/2014/main" id="{81ABA036-21AD-7ED4-946C-676FF90CF6FE}"/>
                </a:ext>
              </a:extLst>
            </p:cNvPr>
            <p:cNvPicPr>
              <a:picLocks noChangeAspect="1"/>
            </p:cNvPicPr>
            <p:nvPr/>
          </p:nvPicPr>
          <p:blipFill>
            <a:blip r:embed="rId2"/>
            <a:stretch>
              <a:fillRect/>
            </a:stretch>
          </p:blipFill>
          <p:spPr>
            <a:xfrm>
              <a:off x="6364491" y="1336025"/>
              <a:ext cx="4246170" cy="5164668"/>
            </a:xfrm>
            <a:prstGeom prst="rect">
              <a:avLst/>
            </a:prstGeom>
          </p:spPr>
        </p:pic>
        <p:sp>
          <p:nvSpPr>
            <p:cNvPr id="10" name="TextBox 9">
              <a:extLst>
                <a:ext uri="{FF2B5EF4-FFF2-40B4-BE49-F238E27FC236}">
                  <a16:creationId xmlns:a16="http://schemas.microsoft.com/office/drawing/2014/main" id="{3B4CCCAC-8F7A-36C2-7983-E01464D6102B}"/>
                </a:ext>
              </a:extLst>
            </p:cNvPr>
            <p:cNvSpPr txBox="1"/>
            <p:nvPr/>
          </p:nvSpPr>
          <p:spPr>
            <a:xfrm>
              <a:off x="6069860" y="3358836"/>
              <a:ext cx="1955549" cy="523220"/>
            </a:xfrm>
            <a:prstGeom prst="rect">
              <a:avLst/>
            </a:prstGeom>
            <a:solidFill>
              <a:schemeClr val="bg1">
                <a:lumMod val="75000"/>
                <a:lumOff val="25000"/>
              </a:schemeClr>
            </a:solidFill>
          </p:spPr>
          <p:txBody>
            <a:bodyPr wrap="square" rtlCol="0">
              <a:spAutoFit/>
            </a:bodyPr>
            <a:lstStyle/>
            <a:p>
              <a:r>
                <a:rPr lang="en-GB" sz="1400" b="1" dirty="0"/>
                <a:t>Camera located behind the player</a:t>
              </a:r>
            </a:p>
          </p:txBody>
        </p:sp>
        <p:cxnSp>
          <p:nvCxnSpPr>
            <p:cNvPr id="12" name="Straight Arrow Connector 11">
              <a:extLst>
                <a:ext uri="{FF2B5EF4-FFF2-40B4-BE49-F238E27FC236}">
                  <a16:creationId xmlns:a16="http://schemas.microsoft.com/office/drawing/2014/main" id="{EE512A13-F940-D15C-AD90-34BB47AD39DA}"/>
                </a:ext>
              </a:extLst>
            </p:cNvPr>
            <p:cNvCxnSpPr>
              <a:cxnSpLocks/>
            </p:cNvCxnSpPr>
            <p:nvPr/>
          </p:nvCxnSpPr>
          <p:spPr>
            <a:xfrm flipV="1">
              <a:off x="7047634" y="2898291"/>
              <a:ext cx="721106" cy="46054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5DF6684E-2C1A-9365-138E-EB794EDD1A83}"/>
                </a:ext>
              </a:extLst>
            </p:cNvPr>
            <p:cNvSpPr txBox="1"/>
            <p:nvPr/>
          </p:nvSpPr>
          <p:spPr>
            <a:xfrm>
              <a:off x="9336853" y="4350966"/>
              <a:ext cx="1955549" cy="1815882"/>
            </a:xfrm>
            <a:prstGeom prst="rect">
              <a:avLst/>
            </a:prstGeom>
            <a:solidFill>
              <a:schemeClr val="bg1">
                <a:lumMod val="75000"/>
                <a:lumOff val="25000"/>
              </a:schemeClr>
            </a:solidFill>
          </p:spPr>
          <p:txBody>
            <a:bodyPr wrap="square" rtlCol="0">
              <a:spAutoFit/>
            </a:bodyPr>
            <a:lstStyle/>
            <a:p>
              <a:r>
                <a:rPr lang="en-GB" sz="1400" dirty="0"/>
                <a:t>As the player rotates, </a:t>
              </a:r>
              <a:r>
                <a:rPr lang="en-GB" sz="1400" dirty="0">
                  <a:solidFill>
                    <a:srgbClr val="FF0000"/>
                  </a:solidFill>
                </a:rPr>
                <a:t>if the camera’s position remains fixed – relative to the player, </a:t>
              </a:r>
              <a:r>
                <a:rPr lang="en-GB" sz="1400" dirty="0"/>
                <a:t>it might intersect the scenery).</a:t>
              </a:r>
            </a:p>
          </p:txBody>
        </p:sp>
        <p:cxnSp>
          <p:nvCxnSpPr>
            <p:cNvPr id="14" name="Straight Arrow Connector 13">
              <a:extLst>
                <a:ext uri="{FF2B5EF4-FFF2-40B4-BE49-F238E27FC236}">
                  <a16:creationId xmlns:a16="http://schemas.microsoft.com/office/drawing/2014/main" id="{BB8A9406-DA49-F747-CE33-9A9C3CB60FD8}"/>
                </a:ext>
              </a:extLst>
            </p:cNvPr>
            <p:cNvCxnSpPr>
              <a:cxnSpLocks/>
              <a:stCxn id="13" idx="1"/>
            </p:cNvCxnSpPr>
            <p:nvPr/>
          </p:nvCxnSpPr>
          <p:spPr>
            <a:xfrm flipH="1" flipV="1">
              <a:off x="8948451" y="5187635"/>
              <a:ext cx="388402" cy="71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4D957FE-6AED-59AA-599C-177793F3DB6A}"/>
                </a:ext>
              </a:extLst>
            </p:cNvPr>
            <p:cNvSpPr/>
            <p:nvPr/>
          </p:nvSpPr>
          <p:spPr>
            <a:xfrm>
              <a:off x="8157171" y="4825497"/>
              <a:ext cx="760491" cy="7242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descr="Image result for tomb raider screenshots">
            <a:extLst>
              <a:ext uri="{FF2B5EF4-FFF2-40B4-BE49-F238E27FC236}">
                <a16:creationId xmlns:a16="http://schemas.microsoft.com/office/drawing/2014/main" id="{ABFBE59F-1671-F36B-23E9-2CA21092B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93130">
            <a:off x="9566020" y="809122"/>
            <a:ext cx="2352522" cy="13232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video game of a person climbing a building&#10;&#10;Description automatically generated">
            <a:extLst>
              <a:ext uri="{FF2B5EF4-FFF2-40B4-BE49-F238E27FC236}">
                <a16:creationId xmlns:a16="http://schemas.microsoft.com/office/drawing/2014/main" id="{28542AF2-B939-7824-76CF-7F54C063FD40}"/>
              </a:ext>
            </a:extLst>
          </p:cNvPr>
          <p:cNvPicPr>
            <a:picLocks noChangeAspect="1"/>
          </p:cNvPicPr>
          <p:nvPr/>
        </p:nvPicPr>
        <p:blipFill>
          <a:blip r:embed="rId4">
            <a:extLst>
              <a:ext uri="{28A0092B-C50C-407E-A947-70E740481C1C}">
                <a14:useLocalDpi xmlns:a14="http://schemas.microsoft.com/office/drawing/2010/main" val="0"/>
              </a:ext>
            </a:extLst>
          </a:blip>
          <a:srcRect l="2103" r="2759"/>
          <a:stretch/>
        </p:blipFill>
        <p:spPr>
          <a:xfrm>
            <a:off x="3758828" y="4725676"/>
            <a:ext cx="2931364" cy="1733718"/>
          </a:xfrm>
          <a:prstGeom prst="rect">
            <a:avLst/>
          </a:prstGeom>
        </p:spPr>
      </p:pic>
      <p:pic>
        <p:nvPicPr>
          <p:cNvPr id="24" name="Picture 23" descr="A person sitting on a ledge&#10;&#10;Description automatically generated">
            <a:extLst>
              <a:ext uri="{FF2B5EF4-FFF2-40B4-BE49-F238E27FC236}">
                <a16:creationId xmlns:a16="http://schemas.microsoft.com/office/drawing/2014/main" id="{6FFE13A4-B501-19A6-4E32-F797C2380524}"/>
              </a:ext>
            </a:extLst>
          </p:cNvPr>
          <p:cNvPicPr>
            <a:picLocks noChangeAspect="1"/>
          </p:cNvPicPr>
          <p:nvPr/>
        </p:nvPicPr>
        <p:blipFill>
          <a:blip r:embed="rId5">
            <a:extLst>
              <a:ext uri="{28A0092B-C50C-407E-A947-70E740481C1C}">
                <a14:useLocalDpi xmlns:a14="http://schemas.microsoft.com/office/drawing/2010/main" val="0"/>
              </a:ext>
            </a:extLst>
          </a:blip>
          <a:srcRect l="1517" r="4088"/>
          <a:stretch/>
        </p:blipFill>
        <p:spPr>
          <a:xfrm>
            <a:off x="726284" y="4725676"/>
            <a:ext cx="2909401" cy="1733718"/>
          </a:xfrm>
          <a:prstGeom prst="rect">
            <a:avLst/>
          </a:prstGeom>
        </p:spPr>
      </p:pic>
    </p:spTree>
    <p:extLst>
      <p:ext uri="{BB962C8B-B14F-4D97-AF65-F5344CB8AC3E}">
        <p14:creationId xmlns:p14="http://schemas.microsoft.com/office/powerpoint/2010/main" val="2624564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7E46-A48D-DCA3-FB4C-6CEE8E1563A3}"/>
              </a:ext>
            </a:extLst>
          </p:cNvPr>
          <p:cNvSpPr>
            <a:spLocks noGrp="1"/>
          </p:cNvSpPr>
          <p:nvPr>
            <p:ph type="title"/>
          </p:nvPr>
        </p:nvSpPr>
        <p:spPr>
          <a:xfrm>
            <a:off x="1219200" y="365125"/>
            <a:ext cx="9493249" cy="826629"/>
          </a:xfrm>
        </p:spPr>
        <p:txBody>
          <a:bodyPr/>
          <a:lstStyle/>
          <a:p>
            <a:r>
              <a:rPr lang="en-GB" dirty="0"/>
              <a:t>2D Mechanics in a 3D World</a:t>
            </a:r>
          </a:p>
        </p:txBody>
      </p:sp>
      <p:sp>
        <p:nvSpPr>
          <p:cNvPr id="3" name="Content Placeholder 2">
            <a:extLst>
              <a:ext uri="{FF2B5EF4-FFF2-40B4-BE49-F238E27FC236}">
                <a16:creationId xmlns:a16="http://schemas.microsoft.com/office/drawing/2014/main" id="{08B8C349-7183-CCC1-58D8-20D278EA4609}"/>
              </a:ext>
            </a:extLst>
          </p:cNvPr>
          <p:cNvSpPr>
            <a:spLocks noGrp="1"/>
          </p:cNvSpPr>
          <p:nvPr>
            <p:ph idx="1"/>
          </p:nvPr>
        </p:nvSpPr>
        <p:spPr>
          <a:xfrm>
            <a:off x="1158529" y="1945808"/>
            <a:ext cx="4501217" cy="3631598"/>
          </a:xfrm>
        </p:spPr>
        <p:txBody>
          <a:bodyPr/>
          <a:lstStyle/>
          <a:p>
            <a:r>
              <a:rPr lang="en-GB" dirty="0"/>
              <a:t>Some platformers have a 3D environment but are restricted to 2D-style gameplay and mechanics.</a:t>
            </a:r>
          </a:p>
          <a:p>
            <a:pPr lvl="1"/>
            <a:r>
              <a:rPr lang="en-GB" dirty="0"/>
              <a:t>Pandemonium </a:t>
            </a:r>
          </a:p>
          <a:p>
            <a:pPr lvl="1"/>
            <a:r>
              <a:rPr lang="en-GB" dirty="0"/>
              <a:t>Crash Bandicoot</a:t>
            </a:r>
          </a:p>
          <a:p>
            <a:pPr lvl="1"/>
            <a:endParaRPr lang="en-GB" dirty="0"/>
          </a:p>
          <a:p>
            <a:r>
              <a:rPr lang="en-GB" dirty="0"/>
              <a:t>Unity and Unreal Engine can both be used to make a 2D-style game with 3D assets. Both game engines ‘cheat’ 2D, as they both still utilise the Z-Axis.</a:t>
            </a:r>
          </a:p>
        </p:txBody>
      </p:sp>
      <p:pic>
        <p:nvPicPr>
          <p:cNvPr id="4" name="Picture 2" descr="Image result for pandemonium screenshots">
            <a:extLst>
              <a:ext uri="{FF2B5EF4-FFF2-40B4-BE49-F238E27FC236}">
                <a16:creationId xmlns:a16="http://schemas.microsoft.com/office/drawing/2014/main" id="{ACEA9FB6-5A50-B0C5-D4E6-E10695D75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8273" y="1449845"/>
            <a:ext cx="3135739" cy="23518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2E7D4E-917A-CD85-8F94-D3412519751C}"/>
              </a:ext>
            </a:extLst>
          </p:cNvPr>
          <p:cNvSpPr txBox="1"/>
          <p:nvPr/>
        </p:nvSpPr>
        <p:spPr>
          <a:xfrm>
            <a:off x="6379799" y="3801649"/>
            <a:ext cx="2199166" cy="215444"/>
          </a:xfrm>
          <a:prstGeom prst="rect">
            <a:avLst/>
          </a:prstGeom>
          <a:noFill/>
        </p:spPr>
        <p:txBody>
          <a:bodyPr wrap="square" rtlCol="0">
            <a:spAutoFit/>
          </a:bodyPr>
          <a:lstStyle/>
          <a:p>
            <a:r>
              <a:rPr lang="en-GB" sz="800" dirty="0"/>
              <a:t>Pandemonium ©Toys for Bob/Eidos 1996</a:t>
            </a:r>
          </a:p>
        </p:txBody>
      </p:sp>
      <p:pic>
        <p:nvPicPr>
          <p:cNvPr id="6" name="Picture 4" descr="Image result for crash bandicoot screenshots">
            <a:extLst>
              <a:ext uri="{FF2B5EF4-FFF2-40B4-BE49-F238E27FC236}">
                <a16:creationId xmlns:a16="http://schemas.microsoft.com/office/drawing/2014/main" id="{638CD758-982F-D815-CE4C-8DDD0AC78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965" y="2953052"/>
            <a:ext cx="3429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384487-FF3B-CE52-3D38-547E3E060812}"/>
              </a:ext>
            </a:extLst>
          </p:cNvPr>
          <p:cNvSpPr txBox="1"/>
          <p:nvPr/>
        </p:nvSpPr>
        <p:spPr>
          <a:xfrm>
            <a:off x="9243015" y="5696252"/>
            <a:ext cx="2764950" cy="215444"/>
          </a:xfrm>
          <a:prstGeom prst="rect">
            <a:avLst/>
          </a:prstGeom>
          <a:noFill/>
        </p:spPr>
        <p:txBody>
          <a:bodyPr wrap="square" rtlCol="0">
            <a:spAutoFit/>
          </a:bodyPr>
          <a:lstStyle/>
          <a:p>
            <a:r>
              <a:rPr lang="en-GB" sz="800" dirty="0"/>
              <a:t>Crash Bandicoot ©Naughty Dog/Toys for Bob 1996</a:t>
            </a:r>
          </a:p>
        </p:txBody>
      </p:sp>
    </p:spTree>
    <p:extLst>
      <p:ext uri="{BB962C8B-B14F-4D97-AF65-F5344CB8AC3E}">
        <p14:creationId xmlns:p14="http://schemas.microsoft.com/office/powerpoint/2010/main" val="2137199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40CF-24F0-7E6A-6682-CE910B0FA7BF}"/>
              </a:ext>
            </a:extLst>
          </p:cNvPr>
          <p:cNvSpPr>
            <a:spLocks noGrp="1"/>
          </p:cNvSpPr>
          <p:nvPr>
            <p:ph type="title"/>
          </p:nvPr>
        </p:nvSpPr>
        <p:spPr>
          <a:xfrm>
            <a:off x="1219200" y="365125"/>
            <a:ext cx="9493249" cy="771805"/>
          </a:xfrm>
        </p:spPr>
        <p:txBody>
          <a:bodyPr>
            <a:normAutofit/>
          </a:bodyPr>
          <a:lstStyle/>
          <a:p>
            <a:r>
              <a:rPr lang="en-GB" dirty="0"/>
              <a:t>Core Mechanics</a:t>
            </a:r>
          </a:p>
        </p:txBody>
      </p:sp>
      <p:sp>
        <p:nvSpPr>
          <p:cNvPr id="3" name="Content Placeholder 2">
            <a:extLst>
              <a:ext uri="{FF2B5EF4-FFF2-40B4-BE49-F238E27FC236}">
                <a16:creationId xmlns:a16="http://schemas.microsoft.com/office/drawing/2014/main" id="{C35720C9-1001-A16B-E809-BB5358737F15}"/>
              </a:ext>
            </a:extLst>
          </p:cNvPr>
          <p:cNvSpPr>
            <a:spLocks noGrp="1"/>
          </p:cNvSpPr>
          <p:nvPr>
            <p:ph idx="1"/>
          </p:nvPr>
        </p:nvSpPr>
        <p:spPr>
          <a:xfrm>
            <a:off x="1219200" y="1217851"/>
            <a:ext cx="9493250" cy="5106749"/>
          </a:xfrm>
        </p:spPr>
        <p:txBody>
          <a:bodyPr/>
          <a:lstStyle/>
          <a:p>
            <a:r>
              <a:rPr lang="en-GB" dirty="0"/>
              <a:t>There is a common set of </a:t>
            </a:r>
            <a:r>
              <a:rPr lang="en-GB" b="1" dirty="0"/>
              <a:t>core mechanics</a:t>
            </a:r>
            <a:r>
              <a:rPr lang="en-GB" dirty="0"/>
              <a:t> on which gameplay is based:</a:t>
            </a:r>
          </a:p>
          <a:p>
            <a:pPr lvl="1"/>
            <a:r>
              <a:rPr lang="en-GB" dirty="0"/>
              <a:t>Walking/ Running</a:t>
            </a:r>
          </a:p>
          <a:p>
            <a:pPr lvl="2"/>
            <a:r>
              <a:rPr lang="en-GB" dirty="0"/>
              <a:t>Example: </a:t>
            </a:r>
            <a:r>
              <a:rPr lang="en-GB" i="1" dirty="0"/>
              <a:t>“The player navigates along a given platform, ledge, or the ground by moving left and right. It is also possible to sprint left and right to cover greater distances and allow the player to trigger longer jumps where necessary” </a:t>
            </a:r>
            <a:r>
              <a:rPr lang="en-GB" dirty="0"/>
              <a:t>– This describes basic walking/ running mechanics for a 2D platformer.</a:t>
            </a:r>
          </a:p>
          <a:p>
            <a:pPr lvl="2"/>
            <a:endParaRPr lang="en-GB" i="1" dirty="0"/>
          </a:p>
          <a:p>
            <a:pPr lvl="1"/>
            <a:r>
              <a:rPr lang="en-GB" dirty="0"/>
              <a:t>Jumping</a:t>
            </a:r>
          </a:p>
          <a:p>
            <a:pPr lvl="2"/>
            <a:r>
              <a:rPr lang="en-GB" dirty="0"/>
              <a:t>Example: </a:t>
            </a:r>
            <a:r>
              <a:rPr lang="en-GB" i="1" dirty="0"/>
              <a:t>“The player can jump directly up by a set distance. Gravity slows the player until they stop jumping and start to fall. When jumping while walking, the player can move laterally during the jump. If sprinting, the lateral movement is much larger which means that the player can cover a greater distance”.</a:t>
            </a:r>
            <a:endParaRPr lang="en-GB" dirty="0"/>
          </a:p>
          <a:p>
            <a:pPr lvl="1"/>
            <a:r>
              <a:rPr lang="en-GB" dirty="0"/>
              <a:t>Other Key Mechanics (different games will have their own specific mechanics).</a:t>
            </a:r>
          </a:p>
          <a:p>
            <a:pPr lvl="2"/>
            <a:r>
              <a:rPr lang="en-GB" dirty="0"/>
              <a:t>Ducking, Climbing, Sliding, Fire/ Attack, Defend, Interact.</a:t>
            </a:r>
          </a:p>
        </p:txBody>
      </p:sp>
    </p:spTree>
    <p:extLst>
      <p:ext uri="{BB962C8B-B14F-4D97-AF65-F5344CB8AC3E}">
        <p14:creationId xmlns:p14="http://schemas.microsoft.com/office/powerpoint/2010/main" val="298534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8B7F-5903-BAB5-3A9B-39637C6A2876}"/>
              </a:ext>
            </a:extLst>
          </p:cNvPr>
          <p:cNvSpPr>
            <a:spLocks noGrp="1"/>
          </p:cNvSpPr>
          <p:nvPr>
            <p:ph type="title"/>
          </p:nvPr>
        </p:nvSpPr>
        <p:spPr>
          <a:xfrm>
            <a:off x="1219200" y="365125"/>
            <a:ext cx="9493249" cy="787989"/>
          </a:xfrm>
        </p:spPr>
        <p:txBody>
          <a:bodyPr>
            <a:normAutofit/>
          </a:bodyPr>
          <a:lstStyle/>
          <a:p>
            <a:r>
              <a:rPr lang="en-GB" dirty="0"/>
              <a:t>State Modelling</a:t>
            </a:r>
          </a:p>
        </p:txBody>
      </p:sp>
      <p:sp>
        <p:nvSpPr>
          <p:cNvPr id="3" name="Content Placeholder 2">
            <a:extLst>
              <a:ext uri="{FF2B5EF4-FFF2-40B4-BE49-F238E27FC236}">
                <a16:creationId xmlns:a16="http://schemas.microsoft.com/office/drawing/2014/main" id="{8FC09C20-0D98-0717-7D27-DC11DF2FE4BC}"/>
              </a:ext>
            </a:extLst>
          </p:cNvPr>
          <p:cNvSpPr>
            <a:spLocks noGrp="1"/>
          </p:cNvSpPr>
          <p:nvPr>
            <p:ph idx="1"/>
          </p:nvPr>
        </p:nvSpPr>
        <p:spPr>
          <a:xfrm>
            <a:off x="1219200" y="1262358"/>
            <a:ext cx="9493250" cy="1933129"/>
          </a:xfrm>
        </p:spPr>
        <p:txBody>
          <a:bodyPr>
            <a:normAutofit lnSpcReduction="10000"/>
          </a:bodyPr>
          <a:lstStyle/>
          <a:p>
            <a:r>
              <a:rPr lang="en-GB" sz="1600" dirty="0"/>
              <a:t>When designing a game, and trying to establish the flow of the game, it can be useful to identify the different states a character will be in (walking, running, jumping, falling etc.) and how a character goes from one state to the next.</a:t>
            </a:r>
          </a:p>
          <a:p>
            <a:r>
              <a:rPr lang="en-GB" sz="1600" dirty="0"/>
              <a:t>State-chart diagrams are typically found in the Technical Specification, but a more basic overview of the different states as done by the designer could aid in expressing the gameplay and flow of the game.</a:t>
            </a:r>
          </a:p>
        </p:txBody>
      </p:sp>
      <p:sp>
        <p:nvSpPr>
          <p:cNvPr id="4" name="Oval 3">
            <a:extLst>
              <a:ext uri="{FF2B5EF4-FFF2-40B4-BE49-F238E27FC236}">
                <a16:creationId xmlns:a16="http://schemas.microsoft.com/office/drawing/2014/main" id="{C990E7D0-3262-0DA1-A45C-9843E7C81F31}"/>
              </a:ext>
            </a:extLst>
          </p:cNvPr>
          <p:cNvSpPr/>
          <p:nvPr/>
        </p:nvSpPr>
        <p:spPr>
          <a:xfrm>
            <a:off x="2128929" y="4827065"/>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onsolas" panose="020B0609020204030204" pitchFamily="49" charset="0"/>
              </a:rPr>
              <a:t>Standing</a:t>
            </a:r>
          </a:p>
        </p:txBody>
      </p:sp>
      <p:sp>
        <p:nvSpPr>
          <p:cNvPr id="5" name="Oval 4">
            <a:extLst>
              <a:ext uri="{FF2B5EF4-FFF2-40B4-BE49-F238E27FC236}">
                <a16:creationId xmlns:a16="http://schemas.microsoft.com/office/drawing/2014/main" id="{5E855FC9-B04D-84BE-528A-0E36C54B7AFF}"/>
              </a:ext>
            </a:extLst>
          </p:cNvPr>
          <p:cNvSpPr/>
          <p:nvPr/>
        </p:nvSpPr>
        <p:spPr>
          <a:xfrm>
            <a:off x="3949083" y="3994950"/>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Running</a:t>
            </a:r>
          </a:p>
        </p:txBody>
      </p:sp>
      <p:sp>
        <p:nvSpPr>
          <p:cNvPr id="6" name="Oval 5">
            <a:extLst>
              <a:ext uri="{FF2B5EF4-FFF2-40B4-BE49-F238E27FC236}">
                <a16:creationId xmlns:a16="http://schemas.microsoft.com/office/drawing/2014/main" id="{0782E3C4-8650-7A18-9FDA-38FD5F006C07}"/>
              </a:ext>
            </a:extLst>
          </p:cNvPr>
          <p:cNvSpPr/>
          <p:nvPr/>
        </p:nvSpPr>
        <p:spPr>
          <a:xfrm>
            <a:off x="6106357" y="5090133"/>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Jumping</a:t>
            </a:r>
          </a:p>
        </p:txBody>
      </p:sp>
      <p:sp>
        <p:nvSpPr>
          <p:cNvPr id="7" name="Oval 6">
            <a:extLst>
              <a:ext uri="{FF2B5EF4-FFF2-40B4-BE49-F238E27FC236}">
                <a16:creationId xmlns:a16="http://schemas.microsoft.com/office/drawing/2014/main" id="{9C0529E5-F13B-0A73-C164-52C161D1C764}"/>
              </a:ext>
            </a:extLst>
          </p:cNvPr>
          <p:cNvSpPr/>
          <p:nvPr/>
        </p:nvSpPr>
        <p:spPr>
          <a:xfrm>
            <a:off x="8700116" y="3673244"/>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Falling</a:t>
            </a:r>
          </a:p>
        </p:txBody>
      </p:sp>
      <p:cxnSp>
        <p:nvCxnSpPr>
          <p:cNvPr id="8" name="Connector: Curved 7">
            <a:extLst>
              <a:ext uri="{FF2B5EF4-FFF2-40B4-BE49-F238E27FC236}">
                <a16:creationId xmlns:a16="http://schemas.microsoft.com/office/drawing/2014/main" id="{860E626E-8F54-A4FF-4164-F5CB85E6AA77}"/>
              </a:ext>
            </a:extLst>
          </p:cNvPr>
          <p:cNvCxnSpPr>
            <a:cxnSpLocks/>
            <a:stCxn id="4" idx="0"/>
            <a:endCxn id="5" idx="2"/>
          </p:cNvCxnSpPr>
          <p:nvPr/>
        </p:nvCxnSpPr>
        <p:spPr>
          <a:xfrm rot="5400000" flipH="1" flipV="1">
            <a:off x="3205297" y="4083279"/>
            <a:ext cx="355438" cy="11321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51DB7DBE-E40C-5E96-567B-B104385FA805}"/>
              </a:ext>
            </a:extLst>
          </p:cNvPr>
          <p:cNvCxnSpPr>
            <a:cxnSpLocks/>
            <a:stCxn id="4" idx="4"/>
            <a:endCxn id="6" idx="3"/>
          </p:cNvCxnSpPr>
          <p:nvPr/>
        </p:nvCxnSpPr>
        <p:spPr>
          <a:xfrm rot="16200000" flipH="1">
            <a:off x="4500685" y="4096682"/>
            <a:ext cx="123453" cy="3490924"/>
          </a:xfrm>
          <a:prstGeom prst="curvedConnector3">
            <a:avLst>
              <a:gd name="adj1" fmla="val 3982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1FD2CF3E-72C8-58F4-DC6D-7FEA20EF849F}"/>
              </a:ext>
            </a:extLst>
          </p:cNvPr>
          <p:cNvCxnSpPr>
            <a:cxnSpLocks/>
            <a:stCxn id="5" idx="3"/>
            <a:endCxn id="4" idx="6"/>
          </p:cNvCxnSpPr>
          <p:nvPr/>
        </p:nvCxnSpPr>
        <p:spPr>
          <a:xfrm rot="5400000">
            <a:off x="3580257" y="4733400"/>
            <a:ext cx="495054" cy="6456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A731D7DD-9EC6-7350-5A85-6E418BFC131E}"/>
              </a:ext>
            </a:extLst>
          </p:cNvPr>
          <p:cNvCxnSpPr>
            <a:endCxn id="7" idx="4"/>
          </p:cNvCxnSpPr>
          <p:nvPr/>
        </p:nvCxnSpPr>
        <p:spPr>
          <a:xfrm flipV="1">
            <a:off x="7482396" y="4626597"/>
            <a:ext cx="1905740" cy="10639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5E943492-210B-6FD5-F8CD-AD42AB17CA7D}"/>
              </a:ext>
            </a:extLst>
          </p:cNvPr>
          <p:cNvCxnSpPr>
            <a:cxnSpLocks/>
            <a:stCxn id="5" idx="0"/>
            <a:endCxn id="7" idx="1"/>
          </p:cNvCxnSpPr>
          <p:nvPr/>
        </p:nvCxnSpPr>
        <p:spPr>
          <a:xfrm rot="5400000" flipH="1" flipV="1">
            <a:off x="6678322" y="1771641"/>
            <a:ext cx="182091" cy="4264529"/>
          </a:xfrm>
          <a:prstGeom prst="curvedConnector3">
            <a:avLst>
              <a:gd name="adj1" fmla="val 302215"/>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49A4DE5-17A9-EB98-08C9-682525DBE3E8}"/>
              </a:ext>
            </a:extLst>
          </p:cNvPr>
          <p:cNvSpPr txBox="1"/>
          <p:nvPr/>
        </p:nvSpPr>
        <p:spPr>
          <a:xfrm>
            <a:off x="7968899" y="4971443"/>
            <a:ext cx="1381448" cy="307777"/>
          </a:xfrm>
          <a:prstGeom prst="rect">
            <a:avLst/>
          </a:prstGeom>
          <a:noFill/>
        </p:spPr>
        <p:txBody>
          <a:bodyPr wrap="square" rtlCol="0">
            <a:spAutoFit/>
          </a:bodyPr>
          <a:lstStyle/>
          <a:p>
            <a:r>
              <a:rPr lang="en-GB" sz="1400" i="1" dirty="0"/>
              <a:t>Hit obstacle</a:t>
            </a:r>
          </a:p>
        </p:txBody>
      </p:sp>
      <p:sp>
        <p:nvSpPr>
          <p:cNvPr id="14" name="TextBox 13">
            <a:extLst>
              <a:ext uri="{FF2B5EF4-FFF2-40B4-BE49-F238E27FC236}">
                <a16:creationId xmlns:a16="http://schemas.microsoft.com/office/drawing/2014/main" id="{8F58C9BF-BE4F-F7A4-CC01-4FE98F01651A}"/>
              </a:ext>
            </a:extLst>
          </p:cNvPr>
          <p:cNvSpPr txBox="1"/>
          <p:nvPr/>
        </p:nvSpPr>
        <p:spPr>
          <a:xfrm>
            <a:off x="5934798" y="4085681"/>
            <a:ext cx="2189606" cy="523220"/>
          </a:xfrm>
          <a:prstGeom prst="rect">
            <a:avLst/>
          </a:prstGeom>
          <a:noFill/>
        </p:spPr>
        <p:txBody>
          <a:bodyPr wrap="square" rtlCol="0">
            <a:spAutoFit/>
          </a:bodyPr>
          <a:lstStyle/>
          <a:p>
            <a:r>
              <a:rPr lang="en-GB" sz="1400" i="1" dirty="0"/>
              <a:t>Jump pressed (enter lateral jump)</a:t>
            </a:r>
          </a:p>
        </p:txBody>
      </p:sp>
      <p:sp>
        <p:nvSpPr>
          <p:cNvPr id="15" name="TextBox 14">
            <a:extLst>
              <a:ext uri="{FF2B5EF4-FFF2-40B4-BE49-F238E27FC236}">
                <a16:creationId xmlns:a16="http://schemas.microsoft.com/office/drawing/2014/main" id="{643DDE69-E398-40A9-1176-BEFE00915E4E}"/>
              </a:ext>
            </a:extLst>
          </p:cNvPr>
          <p:cNvSpPr txBox="1"/>
          <p:nvPr/>
        </p:nvSpPr>
        <p:spPr>
          <a:xfrm>
            <a:off x="2330446" y="4193402"/>
            <a:ext cx="1295623" cy="307777"/>
          </a:xfrm>
          <a:prstGeom prst="rect">
            <a:avLst/>
          </a:prstGeom>
          <a:noFill/>
        </p:spPr>
        <p:txBody>
          <a:bodyPr wrap="square" rtlCol="0">
            <a:spAutoFit/>
          </a:bodyPr>
          <a:lstStyle/>
          <a:p>
            <a:r>
              <a:rPr lang="en-GB" sz="1400" i="1" dirty="0"/>
              <a:t>Move player</a:t>
            </a:r>
          </a:p>
        </p:txBody>
      </p:sp>
      <p:sp>
        <p:nvSpPr>
          <p:cNvPr id="16" name="TextBox 15">
            <a:extLst>
              <a:ext uri="{FF2B5EF4-FFF2-40B4-BE49-F238E27FC236}">
                <a16:creationId xmlns:a16="http://schemas.microsoft.com/office/drawing/2014/main" id="{5075AA23-B2DD-7D8D-DADA-B0DA9BBE4343}"/>
              </a:ext>
            </a:extLst>
          </p:cNvPr>
          <p:cNvSpPr txBox="1"/>
          <p:nvPr/>
        </p:nvSpPr>
        <p:spPr>
          <a:xfrm>
            <a:off x="6307874" y="3130077"/>
            <a:ext cx="1488802" cy="307777"/>
          </a:xfrm>
          <a:prstGeom prst="rect">
            <a:avLst/>
          </a:prstGeom>
          <a:noFill/>
        </p:spPr>
        <p:txBody>
          <a:bodyPr wrap="square" rtlCol="0">
            <a:spAutoFit/>
          </a:bodyPr>
          <a:lstStyle/>
          <a:p>
            <a:r>
              <a:rPr lang="en-GB" sz="1400" i="1" dirty="0"/>
              <a:t>Fall off edge</a:t>
            </a:r>
          </a:p>
        </p:txBody>
      </p:sp>
      <p:sp>
        <p:nvSpPr>
          <p:cNvPr id="17" name="TextBox 16">
            <a:extLst>
              <a:ext uri="{FF2B5EF4-FFF2-40B4-BE49-F238E27FC236}">
                <a16:creationId xmlns:a16="http://schemas.microsoft.com/office/drawing/2014/main" id="{CBCDE518-14FC-0022-B904-ED801FA0B434}"/>
              </a:ext>
            </a:extLst>
          </p:cNvPr>
          <p:cNvSpPr txBox="1"/>
          <p:nvPr/>
        </p:nvSpPr>
        <p:spPr>
          <a:xfrm>
            <a:off x="3788870" y="5173802"/>
            <a:ext cx="1376039" cy="523220"/>
          </a:xfrm>
          <a:prstGeom prst="rect">
            <a:avLst/>
          </a:prstGeom>
          <a:noFill/>
        </p:spPr>
        <p:txBody>
          <a:bodyPr wrap="square" rtlCol="0">
            <a:spAutoFit/>
          </a:bodyPr>
          <a:lstStyle/>
          <a:p>
            <a:r>
              <a:rPr lang="en-GB" sz="1400" i="1" dirty="0"/>
              <a:t>Stop moving [speed &lt; T]</a:t>
            </a:r>
          </a:p>
        </p:txBody>
      </p:sp>
      <p:sp>
        <p:nvSpPr>
          <p:cNvPr id="18" name="Oval 17">
            <a:extLst>
              <a:ext uri="{FF2B5EF4-FFF2-40B4-BE49-F238E27FC236}">
                <a16:creationId xmlns:a16="http://schemas.microsoft.com/office/drawing/2014/main" id="{7E5A2102-4E46-25EB-6A23-2E78C96188C9}"/>
              </a:ext>
            </a:extLst>
          </p:cNvPr>
          <p:cNvSpPr/>
          <p:nvPr/>
        </p:nvSpPr>
        <p:spPr>
          <a:xfrm>
            <a:off x="544079" y="4240513"/>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Sliding</a:t>
            </a:r>
          </a:p>
        </p:txBody>
      </p:sp>
      <p:cxnSp>
        <p:nvCxnSpPr>
          <p:cNvPr id="19" name="Connector: Curved 18">
            <a:extLst>
              <a:ext uri="{FF2B5EF4-FFF2-40B4-BE49-F238E27FC236}">
                <a16:creationId xmlns:a16="http://schemas.microsoft.com/office/drawing/2014/main" id="{4A593115-7B78-3331-6AC6-F08534245BC3}"/>
              </a:ext>
            </a:extLst>
          </p:cNvPr>
          <p:cNvCxnSpPr>
            <a:stCxn id="5" idx="1"/>
            <a:endCxn id="18" idx="0"/>
          </p:cNvCxnSpPr>
          <p:nvPr/>
        </p:nvCxnSpPr>
        <p:spPr>
          <a:xfrm rot="16200000" flipH="1" flipV="1">
            <a:off x="2638375" y="2728289"/>
            <a:ext cx="105948" cy="2918500"/>
          </a:xfrm>
          <a:prstGeom prst="curvedConnector3">
            <a:avLst>
              <a:gd name="adj1" fmla="val -34754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FA480E-6EB6-3E61-87D8-2A7C59022901}"/>
              </a:ext>
            </a:extLst>
          </p:cNvPr>
          <p:cNvSpPr txBox="1"/>
          <p:nvPr/>
        </p:nvSpPr>
        <p:spPr>
          <a:xfrm>
            <a:off x="1671843" y="3451826"/>
            <a:ext cx="2634596" cy="307777"/>
          </a:xfrm>
          <a:prstGeom prst="rect">
            <a:avLst/>
          </a:prstGeom>
          <a:noFill/>
        </p:spPr>
        <p:txBody>
          <a:bodyPr wrap="square" rtlCol="0">
            <a:spAutoFit/>
          </a:bodyPr>
          <a:lstStyle/>
          <a:p>
            <a:r>
              <a:rPr lang="en-GB" sz="1400" i="1" dirty="0"/>
              <a:t>Stop moving [speed &gt;= T]</a:t>
            </a:r>
          </a:p>
        </p:txBody>
      </p:sp>
      <p:cxnSp>
        <p:nvCxnSpPr>
          <p:cNvPr id="21" name="Connector: Curved 20">
            <a:extLst>
              <a:ext uri="{FF2B5EF4-FFF2-40B4-BE49-F238E27FC236}">
                <a16:creationId xmlns:a16="http://schemas.microsoft.com/office/drawing/2014/main" id="{014B22F3-F10A-0F26-AF3F-E568A2D2FD61}"/>
              </a:ext>
            </a:extLst>
          </p:cNvPr>
          <p:cNvCxnSpPr>
            <a:stCxn id="18" idx="4"/>
            <a:endCxn id="4" idx="3"/>
          </p:cNvCxnSpPr>
          <p:nvPr/>
        </p:nvCxnSpPr>
        <p:spPr>
          <a:xfrm rot="16200000" flipH="1">
            <a:off x="1557804" y="4868161"/>
            <a:ext cx="446937" cy="1098346"/>
          </a:xfrm>
          <a:prstGeom prst="curvedConnector3">
            <a:avLst>
              <a:gd name="adj1" fmla="val 18238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271B99-4810-9E2E-185A-06D1FE7D1FE2}"/>
              </a:ext>
            </a:extLst>
          </p:cNvPr>
          <p:cNvSpPr txBox="1"/>
          <p:nvPr/>
        </p:nvSpPr>
        <p:spPr>
          <a:xfrm>
            <a:off x="1070413" y="5993329"/>
            <a:ext cx="1746535" cy="307777"/>
          </a:xfrm>
          <a:prstGeom prst="rect">
            <a:avLst/>
          </a:prstGeom>
          <a:noFill/>
        </p:spPr>
        <p:txBody>
          <a:bodyPr wrap="square" rtlCol="0">
            <a:spAutoFit/>
          </a:bodyPr>
          <a:lstStyle/>
          <a:p>
            <a:r>
              <a:rPr lang="en-GB" sz="1400" i="1" dirty="0"/>
              <a:t>Comes to a stop</a:t>
            </a:r>
          </a:p>
        </p:txBody>
      </p:sp>
      <p:sp>
        <p:nvSpPr>
          <p:cNvPr id="23" name="TextBox 22">
            <a:extLst>
              <a:ext uri="{FF2B5EF4-FFF2-40B4-BE49-F238E27FC236}">
                <a16:creationId xmlns:a16="http://schemas.microsoft.com/office/drawing/2014/main" id="{218C0033-4F31-FE46-6574-672C935163D9}"/>
              </a:ext>
            </a:extLst>
          </p:cNvPr>
          <p:cNvSpPr txBox="1"/>
          <p:nvPr/>
        </p:nvSpPr>
        <p:spPr>
          <a:xfrm>
            <a:off x="3383016" y="6209092"/>
            <a:ext cx="2131706" cy="523220"/>
          </a:xfrm>
          <a:prstGeom prst="rect">
            <a:avLst/>
          </a:prstGeom>
          <a:noFill/>
        </p:spPr>
        <p:txBody>
          <a:bodyPr wrap="square" rtlCol="0">
            <a:spAutoFit/>
          </a:bodyPr>
          <a:lstStyle/>
          <a:p>
            <a:r>
              <a:rPr lang="en-GB" sz="1400" i="1" dirty="0"/>
              <a:t>Jump pressed (enter vertical jump)</a:t>
            </a:r>
          </a:p>
        </p:txBody>
      </p:sp>
      <p:sp>
        <p:nvSpPr>
          <p:cNvPr id="24" name="Oval 23">
            <a:extLst>
              <a:ext uri="{FF2B5EF4-FFF2-40B4-BE49-F238E27FC236}">
                <a16:creationId xmlns:a16="http://schemas.microsoft.com/office/drawing/2014/main" id="{2C2193EA-88DD-8608-C392-4E68D05026E5}"/>
              </a:ext>
            </a:extLst>
          </p:cNvPr>
          <p:cNvSpPr/>
          <p:nvPr/>
        </p:nvSpPr>
        <p:spPr>
          <a:xfrm>
            <a:off x="10036191" y="5249734"/>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latin typeface="Consolas" panose="020B0609020204030204" pitchFamily="49" charset="0"/>
              </a:rPr>
              <a:t>Die</a:t>
            </a:r>
          </a:p>
        </p:txBody>
      </p:sp>
      <p:sp>
        <p:nvSpPr>
          <p:cNvPr id="25" name="TextBox 24">
            <a:extLst>
              <a:ext uri="{FF2B5EF4-FFF2-40B4-BE49-F238E27FC236}">
                <a16:creationId xmlns:a16="http://schemas.microsoft.com/office/drawing/2014/main" id="{9DAC4DAE-C61D-5868-38F5-F317FE98BC06}"/>
              </a:ext>
            </a:extLst>
          </p:cNvPr>
          <p:cNvSpPr txBox="1"/>
          <p:nvPr/>
        </p:nvSpPr>
        <p:spPr>
          <a:xfrm>
            <a:off x="10619617" y="4131722"/>
            <a:ext cx="1210939" cy="738664"/>
          </a:xfrm>
          <a:prstGeom prst="rect">
            <a:avLst/>
          </a:prstGeom>
          <a:noFill/>
        </p:spPr>
        <p:txBody>
          <a:bodyPr wrap="square" rtlCol="0">
            <a:spAutoFit/>
          </a:bodyPr>
          <a:lstStyle/>
          <a:p>
            <a:r>
              <a:rPr lang="en-GB" sz="1400" i="1" dirty="0"/>
              <a:t>Land / Hit Ground too fast</a:t>
            </a:r>
          </a:p>
        </p:txBody>
      </p:sp>
      <p:sp>
        <p:nvSpPr>
          <p:cNvPr id="26" name="Oval 25">
            <a:extLst>
              <a:ext uri="{FF2B5EF4-FFF2-40B4-BE49-F238E27FC236}">
                <a16:creationId xmlns:a16="http://schemas.microsoft.com/office/drawing/2014/main" id="{94BCA3B3-2FEC-EC37-7E22-F2C0AC3F111E}"/>
              </a:ext>
            </a:extLst>
          </p:cNvPr>
          <p:cNvSpPr/>
          <p:nvPr/>
        </p:nvSpPr>
        <p:spPr>
          <a:xfrm>
            <a:off x="10520157" y="2859507"/>
            <a:ext cx="1376039" cy="953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onsolas" panose="020B0609020204030204" pitchFamily="49" charset="0"/>
              </a:rPr>
              <a:t>Standing</a:t>
            </a:r>
          </a:p>
        </p:txBody>
      </p:sp>
      <p:cxnSp>
        <p:nvCxnSpPr>
          <p:cNvPr id="27" name="Connector: Curved 26">
            <a:extLst>
              <a:ext uri="{FF2B5EF4-FFF2-40B4-BE49-F238E27FC236}">
                <a16:creationId xmlns:a16="http://schemas.microsoft.com/office/drawing/2014/main" id="{B6DBD605-A31B-4F63-A9F4-6C6DE29E8CA1}"/>
              </a:ext>
            </a:extLst>
          </p:cNvPr>
          <p:cNvCxnSpPr>
            <a:stCxn id="7" idx="0"/>
            <a:endCxn id="26" idx="2"/>
          </p:cNvCxnSpPr>
          <p:nvPr/>
        </p:nvCxnSpPr>
        <p:spPr>
          <a:xfrm rot="5400000" flipH="1" flipV="1">
            <a:off x="9785616" y="2938704"/>
            <a:ext cx="337060" cy="11320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92421C-3804-AA91-E61C-2CE8D5997AE6}"/>
              </a:ext>
            </a:extLst>
          </p:cNvPr>
          <p:cNvSpPr txBox="1"/>
          <p:nvPr/>
        </p:nvSpPr>
        <p:spPr>
          <a:xfrm>
            <a:off x="9623247" y="3071737"/>
            <a:ext cx="661798" cy="307777"/>
          </a:xfrm>
          <a:prstGeom prst="rect">
            <a:avLst/>
          </a:prstGeom>
          <a:noFill/>
        </p:spPr>
        <p:txBody>
          <a:bodyPr wrap="square" rtlCol="0">
            <a:spAutoFit/>
          </a:bodyPr>
          <a:lstStyle/>
          <a:p>
            <a:r>
              <a:rPr lang="en-GB" sz="1400" i="1" dirty="0"/>
              <a:t>Land</a:t>
            </a:r>
          </a:p>
        </p:txBody>
      </p:sp>
      <p:sp>
        <p:nvSpPr>
          <p:cNvPr id="29" name="TextBox 28">
            <a:extLst>
              <a:ext uri="{FF2B5EF4-FFF2-40B4-BE49-F238E27FC236}">
                <a16:creationId xmlns:a16="http://schemas.microsoft.com/office/drawing/2014/main" id="{F0CAA403-9FEE-6509-AA14-44724AD4E5E4}"/>
              </a:ext>
            </a:extLst>
          </p:cNvPr>
          <p:cNvSpPr txBox="1"/>
          <p:nvPr/>
        </p:nvSpPr>
        <p:spPr>
          <a:xfrm>
            <a:off x="6580846" y="6357289"/>
            <a:ext cx="1803099" cy="307777"/>
          </a:xfrm>
          <a:prstGeom prst="rect">
            <a:avLst/>
          </a:prstGeom>
          <a:noFill/>
        </p:spPr>
        <p:txBody>
          <a:bodyPr wrap="square" rtlCol="0">
            <a:spAutoFit/>
          </a:bodyPr>
          <a:lstStyle/>
          <a:p>
            <a:r>
              <a:rPr lang="en-GB" sz="1400" dirty="0">
                <a:solidFill>
                  <a:srgbClr val="FF0000"/>
                </a:solidFill>
              </a:rPr>
              <a:t>Character states</a:t>
            </a:r>
          </a:p>
        </p:txBody>
      </p:sp>
      <p:cxnSp>
        <p:nvCxnSpPr>
          <p:cNvPr id="30" name="Straight Arrow Connector 29">
            <a:extLst>
              <a:ext uri="{FF2B5EF4-FFF2-40B4-BE49-F238E27FC236}">
                <a16:creationId xmlns:a16="http://schemas.microsoft.com/office/drawing/2014/main" id="{525DF146-5B0E-E220-EAE7-268CA946F351}"/>
              </a:ext>
            </a:extLst>
          </p:cNvPr>
          <p:cNvCxnSpPr>
            <a:cxnSpLocks/>
            <a:endCxn id="6" idx="5"/>
          </p:cNvCxnSpPr>
          <p:nvPr/>
        </p:nvCxnSpPr>
        <p:spPr>
          <a:xfrm flipH="1" flipV="1">
            <a:off x="7280880" y="5903871"/>
            <a:ext cx="201516" cy="4183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FB4668-D7E9-CB7C-9E16-B659A23443BA}"/>
              </a:ext>
            </a:extLst>
          </p:cNvPr>
          <p:cNvCxnSpPr>
            <a:cxnSpLocks/>
          </p:cNvCxnSpPr>
          <p:nvPr/>
        </p:nvCxnSpPr>
        <p:spPr>
          <a:xfrm flipH="1" flipV="1">
            <a:off x="8564614" y="5296456"/>
            <a:ext cx="337018" cy="1004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862BD03-F1A3-33CD-03F1-F1701418E1AE}"/>
              </a:ext>
            </a:extLst>
          </p:cNvPr>
          <p:cNvSpPr txBox="1"/>
          <p:nvPr/>
        </p:nvSpPr>
        <p:spPr>
          <a:xfrm>
            <a:off x="8473504" y="6282338"/>
            <a:ext cx="2345547" cy="523220"/>
          </a:xfrm>
          <a:prstGeom prst="rect">
            <a:avLst/>
          </a:prstGeom>
          <a:noFill/>
        </p:spPr>
        <p:txBody>
          <a:bodyPr wrap="square" rtlCol="0">
            <a:spAutoFit/>
          </a:bodyPr>
          <a:lstStyle/>
          <a:p>
            <a:r>
              <a:rPr lang="en-GB" sz="1400" dirty="0">
                <a:solidFill>
                  <a:srgbClr val="FF0000"/>
                </a:solidFill>
              </a:rPr>
              <a:t>Actions / events that change states</a:t>
            </a:r>
          </a:p>
        </p:txBody>
      </p:sp>
      <p:cxnSp>
        <p:nvCxnSpPr>
          <p:cNvPr id="34" name="Connector: Curved 33">
            <a:extLst>
              <a:ext uri="{FF2B5EF4-FFF2-40B4-BE49-F238E27FC236}">
                <a16:creationId xmlns:a16="http://schemas.microsoft.com/office/drawing/2014/main" id="{BB82CA85-B2A4-18DF-9D9E-62A99444AA5F}"/>
              </a:ext>
            </a:extLst>
          </p:cNvPr>
          <p:cNvCxnSpPr/>
          <p:nvPr/>
        </p:nvCxnSpPr>
        <p:spPr>
          <a:xfrm>
            <a:off x="10076155" y="4149921"/>
            <a:ext cx="648056" cy="10998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DFB22FEA-3E8A-7CEF-2ED5-C0E77BE406BE}"/>
              </a:ext>
            </a:extLst>
          </p:cNvPr>
          <p:cNvCxnSpPr>
            <a:cxnSpLocks/>
          </p:cNvCxnSpPr>
          <p:nvPr/>
        </p:nvCxnSpPr>
        <p:spPr>
          <a:xfrm>
            <a:off x="5325122" y="4471627"/>
            <a:ext cx="1469255" cy="61850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370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2CD-EE8C-FE85-13F4-242E2FAA7C52}"/>
              </a:ext>
            </a:extLst>
          </p:cNvPr>
          <p:cNvSpPr>
            <a:spLocks noGrp="1"/>
          </p:cNvSpPr>
          <p:nvPr>
            <p:ph type="title"/>
          </p:nvPr>
        </p:nvSpPr>
        <p:spPr>
          <a:xfrm>
            <a:off x="170688" y="365126"/>
            <a:ext cx="11886502" cy="759667"/>
          </a:xfrm>
        </p:spPr>
        <p:txBody>
          <a:bodyPr>
            <a:normAutofit/>
          </a:bodyPr>
          <a:lstStyle/>
          <a:p>
            <a:r>
              <a:rPr lang="en-GB" dirty="0"/>
              <a:t>Puzzles and Props – Level Design Considerations</a:t>
            </a:r>
          </a:p>
        </p:txBody>
      </p:sp>
      <p:sp>
        <p:nvSpPr>
          <p:cNvPr id="3" name="Content Placeholder 2">
            <a:extLst>
              <a:ext uri="{FF2B5EF4-FFF2-40B4-BE49-F238E27FC236}">
                <a16:creationId xmlns:a16="http://schemas.microsoft.com/office/drawing/2014/main" id="{30CD20DD-03AE-1BFC-0132-33C4FC3C19C2}"/>
              </a:ext>
            </a:extLst>
          </p:cNvPr>
          <p:cNvSpPr>
            <a:spLocks noGrp="1"/>
          </p:cNvSpPr>
          <p:nvPr>
            <p:ph idx="1"/>
          </p:nvPr>
        </p:nvSpPr>
        <p:spPr>
          <a:xfrm>
            <a:off x="284142" y="1193341"/>
            <a:ext cx="6010990" cy="5414723"/>
          </a:xfrm>
        </p:spPr>
        <p:txBody>
          <a:bodyPr/>
          <a:lstStyle/>
          <a:p>
            <a:r>
              <a:rPr lang="en-GB" dirty="0"/>
              <a:t>We have looked at puzzles in games. Let’s look at some considerations and examples of how they are implemented in Platformers:</a:t>
            </a:r>
          </a:p>
          <a:p>
            <a:endParaRPr lang="en-GB" dirty="0"/>
          </a:p>
          <a:p>
            <a:r>
              <a:rPr lang="en-GB" dirty="0"/>
              <a:t>Dexterity</a:t>
            </a:r>
          </a:p>
          <a:p>
            <a:pPr lvl="1"/>
            <a:r>
              <a:rPr lang="en-GB" dirty="0"/>
              <a:t>The most common type of challenge in the genre, testing the player’s skill at navigating the environment.</a:t>
            </a:r>
          </a:p>
          <a:p>
            <a:pPr lvl="2"/>
            <a:r>
              <a:rPr lang="en-GB" dirty="0"/>
              <a:t>Games like </a:t>
            </a:r>
            <a:r>
              <a:rPr lang="en-GB" i="1" dirty="0"/>
              <a:t>Prince of Persia</a:t>
            </a:r>
            <a:r>
              <a:rPr lang="en-GB" dirty="0"/>
              <a:t> took an extreme approach to this idea, requiring pixel-perfect accuracy when timing jumps.</a:t>
            </a:r>
          </a:p>
          <a:p>
            <a:pPr lvl="2"/>
            <a:endParaRPr lang="en-GB" dirty="0"/>
          </a:p>
          <a:p>
            <a:r>
              <a:rPr lang="en-GB" b="1" dirty="0"/>
              <a:t>A design document might include illustrations about this requirement for the level designers and programmers.</a:t>
            </a:r>
          </a:p>
        </p:txBody>
      </p:sp>
      <p:pic>
        <p:nvPicPr>
          <p:cNvPr id="4" name="Picture 2" descr="Related image">
            <a:extLst>
              <a:ext uri="{FF2B5EF4-FFF2-40B4-BE49-F238E27FC236}">
                <a16:creationId xmlns:a16="http://schemas.microsoft.com/office/drawing/2014/main" id="{8DE8E4D4-0327-02B3-BBAC-B49190E2C0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45" t="1404" r="5073" b="4183"/>
          <a:stretch/>
        </p:blipFill>
        <p:spPr bwMode="auto">
          <a:xfrm flipH="1">
            <a:off x="6376416" y="1380557"/>
            <a:ext cx="5477831" cy="300364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D26CB24-9F29-57AB-8D47-7677644AFEAB}"/>
              </a:ext>
            </a:extLst>
          </p:cNvPr>
          <p:cNvCxnSpPr/>
          <p:nvPr/>
        </p:nvCxnSpPr>
        <p:spPr>
          <a:xfrm>
            <a:off x="8858182" y="3315207"/>
            <a:ext cx="0" cy="14635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Left Bracket 5">
            <a:extLst>
              <a:ext uri="{FF2B5EF4-FFF2-40B4-BE49-F238E27FC236}">
                <a16:creationId xmlns:a16="http://schemas.microsoft.com/office/drawing/2014/main" id="{8A1A0543-938A-2389-31B9-5361FE7B2143}"/>
              </a:ext>
            </a:extLst>
          </p:cNvPr>
          <p:cNvSpPr/>
          <p:nvPr/>
        </p:nvSpPr>
        <p:spPr>
          <a:xfrm rot="16200000">
            <a:off x="9589249" y="2958288"/>
            <a:ext cx="123058" cy="985746"/>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27784E06-106E-5201-0A29-C08D3DB8C170}"/>
              </a:ext>
            </a:extLst>
          </p:cNvPr>
          <p:cNvCxnSpPr>
            <a:cxnSpLocks/>
          </p:cNvCxnSpPr>
          <p:nvPr/>
        </p:nvCxnSpPr>
        <p:spPr>
          <a:xfrm flipV="1">
            <a:off x="9650777" y="3535540"/>
            <a:ext cx="0" cy="11822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670859-604E-19C4-9BEC-64AB42DD451A}"/>
              </a:ext>
            </a:extLst>
          </p:cNvPr>
          <p:cNvSpPr txBox="1"/>
          <p:nvPr/>
        </p:nvSpPr>
        <p:spPr>
          <a:xfrm>
            <a:off x="6794555" y="4778772"/>
            <a:ext cx="2269529" cy="1015663"/>
          </a:xfrm>
          <a:prstGeom prst="rect">
            <a:avLst/>
          </a:prstGeom>
          <a:noFill/>
          <a:ln>
            <a:solidFill>
              <a:srgbClr val="FF0000"/>
            </a:solidFill>
          </a:ln>
        </p:spPr>
        <p:txBody>
          <a:bodyPr wrap="square" rtlCol="0">
            <a:spAutoFit/>
          </a:bodyPr>
          <a:lstStyle/>
          <a:p>
            <a:pPr algn="just"/>
            <a:r>
              <a:rPr lang="en-GB" sz="1200" dirty="0"/>
              <a:t>At the start of the jump animation sequence the player’s foot position must be within 5 pixels of the platform edge.</a:t>
            </a:r>
          </a:p>
        </p:txBody>
      </p:sp>
      <p:sp>
        <p:nvSpPr>
          <p:cNvPr id="9" name="TextBox 8">
            <a:extLst>
              <a:ext uri="{FF2B5EF4-FFF2-40B4-BE49-F238E27FC236}">
                <a16:creationId xmlns:a16="http://schemas.microsoft.com/office/drawing/2014/main" id="{7A900D68-487C-F9D1-60ED-6FB045C25839}"/>
              </a:ext>
            </a:extLst>
          </p:cNvPr>
          <p:cNvSpPr txBox="1"/>
          <p:nvPr/>
        </p:nvSpPr>
        <p:spPr>
          <a:xfrm>
            <a:off x="9245602" y="4717790"/>
            <a:ext cx="2779076" cy="1754326"/>
          </a:xfrm>
          <a:prstGeom prst="rect">
            <a:avLst/>
          </a:prstGeom>
          <a:noFill/>
          <a:ln>
            <a:solidFill>
              <a:srgbClr val="FF0000"/>
            </a:solidFill>
          </a:ln>
        </p:spPr>
        <p:txBody>
          <a:bodyPr wrap="square" rtlCol="0">
            <a:spAutoFit/>
          </a:bodyPr>
          <a:lstStyle/>
          <a:p>
            <a:pPr algn="just"/>
            <a:r>
              <a:rPr lang="en-GB" sz="1200" dirty="0"/>
              <a:t>Gaps are 50 or 60 pixels wide.  For a 50-pixel gap, the player can jump and land on the target platform.  For 60-pixel gaps, the player will grab the edge of the platform and require a subsequent climb action to get onto the target platform.</a:t>
            </a:r>
          </a:p>
        </p:txBody>
      </p:sp>
    </p:spTree>
    <p:extLst>
      <p:ext uri="{BB962C8B-B14F-4D97-AF65-F5344CB8AC3E}">
        <p14:creationId xmlns:p14="http://schemas.microsoft.com/office/powerpoint/2010/main" val="1386749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2CD-EE8C-FE85-13F4-242E2FAA7C52}"/>
              </a:ext>
            </a:extLst>
          </p:cNvPr>
          <p:cNvSpPr>
            <a:spLocks noGrp="1"/>
          </p:cNvSpPr>
          <p:nvPr>
            <p:ph type="title"/>
          </p:nvPr>
        </p:nvSpPr>
        <p:spPr>
          <a:xfrm>
            <a:off x="170688" y="365126"/>
            <a:ext cx="11886502" cy="759667"/>
          </a:xfrm>
        </p:spPr>
        <p:txBody>
          <a:bodyPr>
            <a:normAutofit/>
          </a:bodyPr>
          <a:lstStyle/>
          <a:p>
            <a:r>
              <a:rPr lang="en-GB" dirty="0"/>
              <a:t>Puzzles and Props – Level Design Considerations</a:t>
            </a:r>
          </a:p>
        </p:txBody>
      </p:sp>
      <p:sp>
        <p:nvSpPr>
          <p:cNvPr id="3" name="Content Placeholder 2">
            <a:extLst>
              <a:ext uri="{FF2B5EF4-FFF2-40B4-BE49-F238E27FC236}">
                <a16:creationId xmlns:a16="http://schemas.microsoft.com/office/drawing/2014/main" id="{30CD20DD-03AE-1BFC-0132-33C4FC3C19C2}"/>
              </a:ext>
            </a:extLst>
          </p:cNvPr>
          <p:cNvSpPr>
            <a:spLocks noGrp="1"/>
          </p:cNvSpPr>
          <p:nvPr>
            <p:ph idx="1"/>
          </p:nvPr>
        </p:nvSpPr>
        <p:spPr>
          <a:xfrm>
            <a:off x="284480" y="1252826"/>
            <a:ext cx="5254985" cy="2484579"/>
          </a:xfrm>
        </p:spPr>
        <p:txBody>
          <a:bodyPr/>
          <a:lstStyle/>
          <a:p>
            <a:r>
              <a:rPr lang="en-GB" dirty="0"/>
              <a:t>Logic</a:t>
            </a:r>
          </a:p>
          <a:p>
            <a:pPr lvl="1"/>
            <a:r>
              <a:rPr lang="en-GB" dirty="0"/>
              <a:t>Logic in platform games can vary:</a:t>
            </a:r>
          </a:p>
          <a:p>
            <a:pPr lvl="2"/>
            <a:r>
              <a:rPr lang="en-GB" dirty="0"/>
              <a:t>Finding keys to open specific doors</a:t>
            </a:r>
          </a:p>
          <a:p>
            <a:pPr lvl="2"/>
            <a:r>
              <a:rPr lang="en-GB" dirty="0"/>
              <a:t>Collecting objects in order to complete a task</a:t>
            </a:r>
          </a:p>
          <a:p>
            <a:pPr lvl="2"/>
            <a:r>
              <a:rPr lang="en-GB" dirty="0"/>
              <a:t>Using relevant game mechanics to manipulate the environment to achieve your goal.</a:t>
            </a:r>
          </a:p>
        </p:txBody>
      </p:sp>
      <p:pic>
        <p:nvPicPr>
          <p:cNvPr id="10" name="Picture 9">
            <a:extLst>
              <a:ext uri="{FF2B5EF4-FFF2-40B4-BE49-F238E27FC236}">
                <a16:creationId xmlns:a16="http://schemas.microsoft.com/office/drawing/2014/main" id="{855727C9-B41E-5118-5B6F-C6900BE6D39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6000"/>
                    </a14:imgEffect>
                  </a14:imgLayer>
                </a14:imgProps>
              </a:ext>
            </a:extLst>
          </a:blip>
          <a:stretch>
            <a:fillRect/>
          </a:stretch>
        </p:blipFill>
        <p:spPr>
          <a:xfrm>
            <a:off x="6044923" y="1356501"/>
            <a:ext cx="3642716" cy="2284843"/>
          </a:xfrm>
          <a:prstGeom prst="rect">
            <a:avLst/>
          </a:prstGeom>
        </p:spPr>
      </p:pic>
      <p:sp>
        <p:nvSpPr>
          <p:cNvPr id="11" name="TextBox 10">
            <a:extLst>
              <a:ext uri="{FF2B5EF4-FFF2-40B4-BE49-F238E27FC236}">
                <a16:creationId xmlns:a16="http://schemas.microsoft.com/office/drawing/2014/main" id="{F17A5C76-B313-EC3A-837B-77E34D55988C}"/>
              </a:ext>
            </a:extLst>
          </p:cNvPr>
          <p:cNvSpPr txBox="1"/>
          <p:nvPr/>
        </p:nvSpPr>
        <p:spPr>
          <a:xfrm>
            <a:off x="9789001" y="1466229"/>
            <a:ext cx="2268189" cy="1754326"/>
          </a:xfrm>
          <a:prstGeom prst="rect">
            <a:avLst/>
          </a:prstGeom>
          <a:noFill/>
          <a:ln>
            <a:solidFill>
              <a:schemeClr val="tx2"/>
            </a:solidFill>
          </a:ln>
        </p:spPr>
        <p:txBody>
          <a:bodyPr wrap="square" rtlCol="0">
            <a:spAutoFit/>
          </a:bodyPr>
          <a:lstStyle/>
          <a:p>
            <a:pPr algn="just"/>
            <a:r>
              <a:rPr lang="en-GB" sz="1200" dirty="0"/>
              <a:t>Abe’s </a:t>
            </a:r>
            <a:r>
              <a:rPr lang="en-GB" sz="1200" dirty="0" err="1"/>
              <a:t>Oddysee</a:t>
            </a:r>
            <a:r>
              <a:rPr lang="en-GB" sz="1200" dirty="0"/>
              <a:t> (</a:t>
            </a:r>
            <a:r>
              <a:rPr lang="en-GB" sz="1200" dirty="0" err="1"/>
              <a:t>Oddworld</a:t>
            </a:r>
            <a:r>
              <a:rPr lang="en-GB" sz="1200" dirty="0"/>
              <a:t> Inhabitants) used mechanics (abilities) such as sneaking, talking, chanting and possessing enemies to solve puzzles and navigate through and escape Rapture Farms.</a:t>
            </a:r>
          </a:p>
        </p:txBody>
      </p:sp>
      <p:sp>
        <p:nvSpPr>
          <p:cNvPr id="12" name="Content Placeholder 2">
            <a:extLst>
              <a:ext uri="{FF2B5EF4-FFF2-40B4-BE49-F238E27FC236}">
                <a16:creationId xmlns:a16="http://schemas.microsoft.com/office/drawing/2014/main" id="{00BECFBE-0293-F992-2C91-D118CB85AEE5}"/>
              </a:ext>
            </a:extLst>
          </p:cNvPr>
          <p:cNvSpPr txBox="1">
            <a:spLocks/>
          </p:cNvSpPr>
          <p:nvPr/>
        </p:nvSpPr>
        <p:spPr>
          <a:xfrm>
            <a:off x="284479" y="4000741"/>
            <a:ext cx="5254985" cy="248457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Physics</a:t>
            </a:r>
          </a:p>
          <a:p>
            <a:pPr lvl="1"/>
            <a:r>
              <a:rPr lang="en-GB" dirty="0"/>
              <a:t>The increase in hardware capability has opened up more possibilities for different types of challenge, such as physics-based puzzles, where the player must use the environment and props/ objects within the environment to reach their goal.</a:t>
            </a:r>
          </a:p>
        </p:txBody>
      </p:sp>
      <p:pic>
        <p:nvPicPr>
          <p:cNvPr id="13" name="Picture 12">
            <a:extLst>
              <a:ext uri="{FF2B5EF4-FFF2-40B4-BE49-F238E27FC236}">
                <a16:creationId xmlns:a16="http://schemas.microsoft.com/office/drawing/2014/main" id="{B86D7FFF-0451-C3C7-ADA8-26C85CB1D1AD}"/>
              </a:ext>
            </a:extLst>
          </p:cNvPr>
          <p:cNvPicPr>
            <a:picLocks noChangeAspect="1"/>
          </p:cNvPicPr>
          <p:nvPr/>
        </p:nvPicPr>
        <p:blipFill>
          <a:blip r:embed="rId4"/>
          <a:stretch>
            <a:fillRect/>
          </a:stretch>
        </p:blipFill>
        <p:spPr>
          <a:xfrm>
            <a:off x="6049226" y="4118897"/>
            <a:ext cx="3638413" cy="2070875"/>
          </a:xfrm>
          <a:prstGeom prst="rect">
            <a:avLst/>
          </a:prstGeom>
        </p:spPr>
      </p:pic>
      <p:sp>
        <p:nvSpPr>
          <p:cNvPr id="14" name="TextBox 13">
            <a:extLst>
              <a:ext uri="{FF2B5EF4-FFF2-40B4-BE49-F238E27FC236}">
                <a16:creationId xmlns:a16="http://schemas.microsoft.com/office/drawing/2014/main" id="{3730BB20-B689-C57D-D7B4-27730F28835B}"/>
              </a:ext>
            </a:extLst>
          </p:cNvPr>
          <p:cNvSpPr txBox="1"/>
          <p:nvPr/>
        </p:nvSpPr>
        <p:spPr>
          <a:xfrm>
            <a:off x="9789001" y="3907840"/>
            <a:ext cx="2270410" cy="2492990"/>
          </a:xfrm>
          <a:prstGeom prst="rect">
            <a:avLst/>
          </a:prstGeom>
          <a:noFill/>
          <a:ln>
            <a:solidFill>
              <a:schemeClr val="tx1">
                <a:lumMod val="85000"/>
              </a:schemeClr>
            </a:solidFill>
          </a:ln>
        </p:spPr>
        <p:txBody>
          <a:bodyPr wrap="square" rtlCol="0">
            <a:spAutoFit/>
          </a:bodyPr>
          <a:lstStyle/>
          <a:p>
            <a:pPr algn="just"/>
            <a:r>
              <a:rPr lang="en-GB" sz="1200" dirty="0"/>
              <a:t>Limbo (</a:t>
            </a:r>
            <a:r>
              <a:rPr lang="en-GB" sz="1200" dirty="0" err="1"/>
              <a:t>Playdead</a:t>
            </a:r>
            <a:r>
              <a:rPr lang="en-GB" sz="1200" dirty="0"/>
              <a:t>) is an excellent example of a physics-based puzzle-platform game, where objects served as hazards and in many cases had to be used cleverly to progress through the environment.  This also uses dexterity and logic / problem solving elements mixed in with the physics.</a:t>
            </a:r>
          </a:p>
        </p:txBody>
      </p:sp>
    </p:spTree>
    <p:extLst>
      <p:ext uri="{BB962C8B-B14F-4D97-AF65-F5344CB8AC3E}">
        <p14:creationId xmlns:p14="http://schemas.microsoft.com/office/powerpoint/2010/main" val="4248211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52CD-EE8C-FE85-13F4-242E2FAA7C52}"/>
              </a:ext>
            </a:extLst>
          </p:cNvPr>
          <p:cNvSpPr>
            <a:spLocks noGrp="1"/>
          </p:cNvSpPr>
          <p:nvPr>
            <p:ph type="title"/>
          </p:nvPr>
        </p:nvSpPr>
        <p:spPr>
          <a:xfrm>
            <a:off x="170688" y="365126"/>
            <a:ext cx="11886502" cy="759667"/>
          </a:xfrm>
        </p:spPr>
        <p:txBody>
          <a:bodyPr>
            <a:normAutofit/>
          </a:bodyPr>
          <a:lstStyle/>
          <a:p>
            <a:r>
              <a:rPr lang="en-GB" dirty="0"/>
              <a:t>Puzzles and Props – Level Design Considerations</a:t>
            </a:r>
          </a:p>
        </p:txBody>
      </p:sp>
      <p:sp>
        <p:nvSpPr>
          <p:cNvPr id="3" name="Content Placeholder 2">
            <a:extLst>
              <a:ext uri="{FF2B5EF4-FFF2-40B4-BE49-F238E27FC236}">
                <a16:creationId xmlns:a16="http://schemas.microsoft.com/office/drawing/2014/main" id="{30CD20DD-03AE-1BFC-0132-33C4FC3C19C2}"/>
              </a:ext>
            </a:extLst>
          </p:cNvPr>
          <p:cNvSpPr>
            <a:spLocks noGrp="1"/>
          </p:cNvSpPr>
          <p:nvPr>
            <p:ph idx="1"/>
          </p:nvPr>
        </p:nvSpPr>
        <p:spPr>
          <a:xfrm>
            <a:off x="264161" y="1738187"/>
            <a:ext cx="4641088" cy="2484579"/>
          </a:xfrm>
        </p:spPr>
        <p:txBody>
          <a:bodyPr/>
          <a:lstStyle/>
          <a:p>
            <a:r>
              <a:rPr lang="en-GB" dirty="0"/>
              <a:t>Perception/ Environment</a:t>
            </a:r>
          </a:p>
          <a:p>
            <a:pPr lvl="1"/>
            <a:r>
              <a:rPr lang="en-GB" dirty="0"/>
              <a:t>Some games present visual challenges to the player, where a key aspect is to find ways through the level that are not immediately obvious. </a:t>
            </a:r>
          </a:p>
          <a:p>
            <a:pPr lvl="1"/>
            <a:r>
              <a:rPr lang="en-GB" dirty="0"/>
              <a:t>This involves using logic in combination with exploration (the player needs to be allowed to explore freely)</a:t>
            </a:r>
          </a:p>
        </p:txBody>
      </p:sp>
      <p:pic>
        <p:nvPicPr>
          <p:cNvPr id="4" name="Picture 2" descr="Related image">
            <a:extLst>
              <a:ext uri="{FF2B5EF4-FFF2-40B4-BE49-F238E27FC236}">
                <a16:creationId xmlns:a16="http://schemas.microsoft.com/office/drawing/2014/main" id="{6DF28DA3-24FC-C772-0E79-3D5C66B1C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8390" y="1716120"/>
            <a:ext cx="3588800" cy="23925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5DD7D4-E591-5683-F9A2-01D8EDF60527}"/>
              </a:ext>
            </a:extLst>
          </p:cNvPr>
          <p:cNvSpPr txBox="1"/>
          <p:nvPr/>
        </p:nvSpPr>
        <p:spPr>
          <a:xfrm>
            <a:off x="4861201" y="1166660"/>
            <a:ext cx="6725762" cy="523220"/>
          </a:xfrm>
          <a:prstGeom prst="rect">
            <a:avLst/>
          </a:prstGeom>
          <a:noFill/>
          <a:ln>
            <a:solidFill>
              <a:schemeClr val="tx1">
                <a:lumMod val="75000"/>
              </a:schemeClr>
            </a:solidFill>
          </a:ln>
        </p:spPr>
        <p:txBody>
          <a:bodyPr wrap="square" rtlCol="0">
            <a:spAutoFit/>
          </a:bodyPr>
          <a:lstStyle/>
          <a:p>
            <a:pPr algn="just"/>
            <a:r>
              <a:rPr lang="en-GB" sz="1400" dirty="0"/>
              <a:t>Monument Valley (</a:t>
            </a:r>
            <a:r>
              <a:rPr lang="en-GB" sz="1400" dirty="0" err="1"/>
              <a:t>Ustwo</a:t>
            </a:r>
            <a:r>
              <a:rPr lang="en-GB" sz="1400" dirty="0"/>
              <a:t> Games) used Escher-</a:t>
            </a:r>
            <a:r>
              <a:rPr lang="en-GB" sz="1400" dirty="0" err="1"/>
              <a:t>esque</a:t>
            </a:r>
            <a:r>
              <a:rPr lang="en-GB" sz="1400" dirty="0"/>
              <a:t> environments to provide challenges to the player.</a:t>
            </a:r>
          </a:p>
        </p:txBody>
      </p:sp>
      <p:pic>
        <p:nvPicPr>
          <p:cNvPr id="6" name="Picture 4" descr="Image result for escher">
            <a:extLst>
              <a:ext uri="{FF2B5EF4-FFF2-40B4-BE49-F238E27FC236}">
                <a16:creationId xmlns:a16="http://schemas.microsoft.com/office/drawing/2014/main" id="{371F220C-8D55-50FF-4905-FE196A8D5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939" y="2281207"/>
            <a:ext cx="2909887" cy="2790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video game&#10;&#10;Description automatically generated">
            <a:extLst>
              <a:ext uri="{FF2B5EF4-FFF2-40B4-BE49-F238E27FC236}">
                <a16:creationId xmlns:a16="http://schemas.microsoft.com/office/drawing/2014/main" id="{400A4D0D-94F2-2285-4F48-F2510B8F6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40" y="4502912"/>
            <a:ext cx="3597994" cy="2023872"/>
          </a:xfrm>
          <a:prstGeom prst="rect">
            <a:avLst/>
          </a:prstGeom>
        </p:spPr>
      </p:pic>
      <p:sp>
        <p:nvSpPr>
          <p:cNvPr id="9" name="TextBox 8">
            <a:extLst>
              <a:ext uri="{FF2B5EF4-FFF2-40B4-BE49-F238E27FC236}">
                <a16:creationId xmlns:a16="http://schemas.microsoft.com/office/drawing/2014/main" id="{E4AD8E42-3CBC-059C-0450-85A93CD83A6D}"/>
              </a:ext>
            </a:extLst>
          </p:cNvPr>
          <p:cNvSpPr txBox="1"/>
          <p:nvPr/>
        </p:nvSpPr>
        <p:spPr>
          <a:xfrm>
            <a:off x="4563363" y="5538767"/>
            <a:ext cx="3861309" cy="954107"/>
          </a:xfrm>
          <a:prstGeom prst="rect">
            <a:avLst/>
          </a:prstGeom>
          <a:noFill/>
          <a:ln>
            <a:solidFill>
              <a:schemeClr val="tx1">
                <a:lumMod val="75000"/>
              </a:schemeClr>
            </a:solidFill>
          </a:ln>
        </p:spPr>
        <p:txBody>
          <a:bodyPr wrap="square" rtlCol="0">
            <a:spAutoFit/>
          </a:bodyPr>
          <a:lstStyle/>
          <a:p>
            <a:pPr algn="just"/>
            <a:r>
              <a:rPr lang="en-GB" sz="1400" dirty="0"/>
              <a:t>Viewfinder (Sad Owl Studios) uses photographs taken by the player to form new pathways through the levels in order to reach the goal.</a:t>
            </a:r>
          </a:p>
        </p:txBody>
      </p:sp>
    </p:spTree>
    <p:extLst>
      <p:ext uri="{BB962C8B-B14F-4D97-AF65-F5344CB8AC3E}">
        <p14:creationId xmlns:p14="http://schemas.microsoft.com/office/powerpoint/2010/main" val="4194088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F853-3281-D9B5-D55F-1D491BABF83A}"/>
              </a:ext>
            </a:extLst>
          </p:cNvPr>
          <p:cNvSpPr>
            <a:spLocks noGrp="1"/>
          </p:cNvSpPr>
          <p:nvPr>
            <p:ph type="title"/>
          </p:nvPr>
        </p:nvSpPr>
        <p:spPr>
          <a:xfrm>
            <a:off x="1219200" y="365125"/>
            <a:ext cx="9493249" cy="829691"/>
          </a:xfrm>
        </p:spPr>
        <p:txBody>
          <a:bodyPr>
            <a:normAutofit/>
          </a:bodyPr>
          <a:lstStyle/>
          <a:p>
            <a:r>
              <a:rPr lang="en-GB" dirty="0"/>
              <a:t>Flow Considerations</a:t>
            </a:r>
          </a:p>
        </p:txBody>
      </p:sp>
      <p:sp>
        <p:nvSpPr>
          <p:cNvPr id="3" name="Content Placeholder 2">
            <a:extLst>
              <a:ext uri="{FF2B5EF4-FFF2-40B4-BE49-F238E27FC236}">
                <a16:creationId xmlns:a16="http://schemas.microsoft.com/office/drawing/2014/main" id="{8CE8300A-7C9C-076D-6FAF-7D9CD12DCC5F}"/>
              </a:ext>
            </a:extLst>
          </p:cNvPr>
          <p:cNvSpPr>
            <a:spLocks noGrp="1"/>
          </p:cNvSpPr>
          <p:nvPr>
            <p:ph idx="1"/>
          </p:nvPr>
        </p:nvSpPr>
        <p:spPr>
          <a:xfrm>
            <a:off x="1219200" y="1485011"/>
            <a:ext cx="5146391" cy="5007864"/>
          </a:xfrm>
        </p:spPr>
        <p:txBody>
          <a:bodyPr/>
          <a:lstStyle/>
          <a:p>
            <a:r>
              <a:rPr lang="en-GB" dirty="0"/>
              <a:t>When designing a fast-paced platformer, the flow of the game needs to be carefully considered, as it impacts:</a:t>
            </a:r>
          </a:p>
          <a:p>
            <a:pPr lvl="1"/>
            <a:r>
              <a:rPr lang="en-GB" dirty="0"/>
              <a:t>The design of the levels to support set-piece moves (Sonic the Hedgehog)</a:t>
            </a:r>
          </a:p>
          <a:p>
            <a:pPr lvl="1"/>
            <a:r>
              <a:rPr lang="en-GB" dirty="0"/>
              <a:t>Introduce/ implement relevant mechanics to facilitate better flow: </a:t>
            </a:r>
          </a:p>
          <a:p>
            <a:pPr lvl="2"/>
            <a:r>
              <a:rPr lang="en-GB" dirty="0"/>
              <a:t>Capcom’s Strider was renowned for fast-paced running, sliding, and 8-way movement which provided the player a greater degree of movement within the game environment.</a:t>
            </a:r>
          </a:p>
          <a:p>
            <a:r>
              <a:rPr lang="en-GB" dirty="0"/>
              <a:t>Testing these types of mechanics, and ensuring that your level design supports them, is crucial.</a:t>
            </a:r>
          </a:p>
        </p:txBody>
      </p:sp>
      <p:pic>
        <p:nvPicPr>
          <p:cNvPr id="4" name="Picture 2" descr="Image result for capcom strider screenshots">
            <a:extLst>
              <a:ext uri="{FF2B5EF4-FFF2-40B4-BE49-F238E27FC236}">
                <a16:creationId xmlns:a16="http://schemas.microsoft.com/office/drawing/2014/main" id="{6851DCE1-D5C4-28F7-87B5-74DB0422A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90" y="2037307"/>
            <a:ext cx="5281256" cy="30807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81AE54-8A3A-180A-45BF-4819E0DBC3F5}"/>
              </a:ext>
            </a:extLst>
          </p:cNvPr>
          <p:cNvSpPr txBox="1"/>
          <p:nvPr/>
        </p:nvSpPr>
        <p:spPr>
          <a:xfrm>
            <a:off x="10756118" y="5101048"/>
            <a:ext cx="1297028" cy="215444"/>
          </a:xfrm>
          <a:prstGeom prst="rect">
            <a:avLst/>
          </a:prstGeom>
          <a:noFill/>
        </p:spPr>
        <p:txBody>
          <a:bodyPr wrap="square" rtlCol="0">
            <a:spAutoFit/>
          </a:bodyPr>
          <a:lstStyle/>
          <a:p>
            <a:r>
              <a:rPr lang="en-GB" sz="800" dirty="0"/>
              <a:t>Strider ©Capcom 1989</a:t>
            </a:r>
          </a:p>
        </p:txBody>
      </p:sp>
    </p:spTree>
    <p:extLst>
      <p:ext uri="{BB962C8B-B14F-4D97-AF65-F5344CB8AC3E}">
        <p14:creationId xmlns:p14="http://schemas.microsoft.com/office/powerpoint/2010/main" val="371197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0FD3-3D5A-11BD-5E8F-F52C059B763A}"/>
              </a:ext>
            </a:extLst>
          </p:cNvPr>
          <p:cNvSpPr>
            <a:spLocks noGrp="1"/>
          </p:cNvSpPr>
          <p:nvPr>
            <p:ph type="title"/>
          </p:nvPr>
        </p:nvSpPr>
        <p:spPr>
          <a:xfrm>
            <a:off x="438912" y="340741"/>
            <a:ext cx="9493249" cy="830997"/>
          </a:xfrm>
        </p:spPr>
        <p:txBody>
          <a:bodyPr/>
          <a:lstStyle/>
          <a:p>
            <a:r>
              <a:rPr lang="en-GB" dirty="0"/>
              <a:t>References / Resources</a:t>
            </a:r>
          </a:p>
        </p:txBody>
      </p:sp>
      <p:sp>
        <p:nvSpPr>
          <p:cNvPr id="4" name="TextBox 3">
            <a:extLst>
              <a:ext uri="{FF2B5EF4-FFF2-40B4-BE49-F238E27FC236}">
                <a16:creationId xmlns:a16="http://schemas.microsoft.com/office/drawing/2014/main" id="{1CA301D3-58A7-9629-926F-4FC9C1A9FCFE}"/>
              </a:ext>
            </a:extLst>
          </p:cNvPr>
          <p:cNvSpPr txBox="1"/>
          <p:nvPr/>
        </p:nvSpPr>
        <p:spPr>
          <a:xfrm>
            <a:off x="438912" y="1504775"/>
            <a:ext cx="11753088" cy="4278094"/>
          </a:xfrm>
          <a:prstGeom prst="rect">
            <a:avLst/>
          </a:prstGeom>
          <a:noFill/>
        </p:spPr>
        <p:txBody>
          <a:bodyPr wrap="square" rtlCol="0">
            <a:spAutoFit/>
          </a:bodyPr>
          <a:lstStyle/>
          <a:p>
            <a:pPr marL="285750" indent="-285750">
              <a:buFont typeface="Arial" panose="020B0604020202020204" pitchFamily="34" charset="0"/>
              <a:buChar char="•"/>
            </a:pPr>
            <a:r>
              <a:rPr lang="en-GB" sz="1600" dirty="0"/>
              <a:t>Adams, E. (2009) </a:t>
            </a:r>
            <a:r>
              <a:rPr lang="en-GB" sz="1600" i="1" dirty="0"/>
              <a:t>The Designer’s Notebook: Sorting out the Genre Muddle. </a:t>
            </a:r>
            <a:r>
              <a:rPr lang="en-GB" sz="1600" dirty="0"/>
              <a:t>Available at: </a:t>
            </a:r>
            <a:r>
              <a:rPr lang="en-GB" sz="1600" dirty="0">
                <a:hlinkClick r:id="rId2"/>
              </a:rPr>
              <a:t>https://web.archive.org/web/20141217155232/http://www.gamasutra.com/view/feature/4074/the_designers_notebook_sorting_.php</a:t>
            </a:r>
            <a:r>
              <a:rPr lang="en-GB" sz="1600" dirty="0"/>
              <a:t> [Accessed 2 November 2024]</a:t>
            </a:r>
          </a:p>
          <a:p>
            <a:pPr marL="285750" indent="-285750">
              <a:buFont typeface="Arial" panose="020B0604020202020204" pitchFamily="34" charset="0"/>
              <a:buChar char="•"/>
            </a:pPr>
            <a:r>
              <a:rPr lang="en-GB" sz="1600" dirty="0"/>
              <a:t>Alt, E. (2023) </a:t>
            </a:r>
            <a:r>
              <a:rPr lang="en-GB" sz="1600" i="1" dirty="0"/>
              <a:t>A Brief History of the Platformer. </a:t>
            </a:r>
            <a:r>
              <a:rPr lang="en-GB" sz="1600" dirty="0"/>
              <a:t>Activision Blizzard. Available at: </a:t>
            </a:r>
            <a:r>
              <a:rPr lang="en-GB" sz="1600" dirty="0">
                <a:hlinkClick r:id="rId3"/>
              </a:rPr>
              <a:t>https://newsroom.activisionblizzard.com/p/a-brief-history-of-the-platformer</a:t>
            </a:r>
            <a:r>
              <a:rPr lang="en-GB" sz="1600" dirty="0"/>
              <a:t> [Accessed 2 November 2024]</a:t>
            </a:r>
          </a:p>
          <a:p>
            <a:pPr marL="285750" indent="-285750">
              <a:buFont typeface="Arial" panose="020B0604020202020204" pitchFamily="34" charset="0"/>
              <a:buChar char="•"/>
            </a:pPr>
            <a:r>
              <a:rPr lang="en-GB" sz="1600" dirty="0"/>
              <a:t>Crawford, C. (1982) </a:t>
            </a:r>
            <a:r>
              <a:rPr lang="en-GB" sz="1600" i="1" dirty="0"/>
              <a:t>The Art of Computer Game Design</a:t>
            </a:r>
            <a:r>
              <a:rPr lang="en-GB" sz="1600" dirty="0"/>
              <a:t>. Chapter 3, p.23. Available at: </a:t>
            </a:r>
            <a:r>
              <a:rPr lang="en-GB" sz="1600" dirty="0">
                <a:hlinkClick r:id="rId4"/>
              </a:rPr>
              <a:t>https://www.digitpress.com/library/books/book_art_of_computer_game_design.pdf</a:t>
            </a:r>
            <a:r>
              <a:rPr lang="en-GB" sz="1600" dirty="0"/>
              <a:t>. [Accessed 2 November 2024]</a:t>
            </a:r>
          </a:p>
          <a:p>
            <a:r>
              <a:rPr lang="en-GB" sz="1600" dirty="0"/>
              <a:t>• Moore, M. “Basics of Game Design” Chapter 9.</a:t>
            </a:r>
          </a:p>
          <a:p>
            <a:pPr marL="285750" indent="-285750">
              <a:buFont typeface="Arial" panose="020B0604020202020204" pitchFamily="34" charset="0"/>
              <a:buChar char="•"/>
            </a:pPr>
            <a:r>
              <a:rPr lang="en-GB" sz="1600" dirty="0"/>
              <a:t>Miyamoto, S. (1981) </a:t>
            </a:r>
            <a:r>
              <a:rPr lang="en-GB" sz="1600" i="1" dirty="0"/>
              <a:t>Donkey Kong</a:t>
            </a:r>
            <a:r>
              <a:rPr lang="en-GB" sz="1600" dirty="0"/>
              <a:t> [Video Game] Nintendo.</a:t>
            </a:r>
          </a:p>
          <a:p>
            <a:pPr marL="285750" indent="-285750">
              <a:buFont typeface="Arial" panose="020B0604020202020204" pitchFamily="34" charset="0"/>
              <a:buChar char="•"/>
            </a:pPr>
            <a:r>
              <a:rPr lang="en-GB" sz="1600" dirty="0" err="1"/>
              <a:t>Retrogame</a:t>
            </a:r>
            <a:r>
              <a:rPr lang="en-GB" sz="1600" dirty="0"/>
              <a:t> Deconstruction Zone (2020) </a:t>
            </a:r>
            <a:r>
              <a:rPr lang="en-GB" sz="1600" i="1" dirty="0"/>
              <a:t>What Was the First Platformer, Space Panic or Donkey Kong?</a:t>
            </a:r>
            <a:r>
              <a:rPr lang="en-GB" sz="1600" dirty="0"/>
              <a:t> [Online] Available at: </a:t>
            </a:r>
            <a:r>
              <a:rPr lang="en-GB" sz="1600" dirty="0">
                <a:hlinkClick r:id="rId5"/>
              </a:rPr>
              <a:t>https://www.retrogamedeconstructionzone.com/2020/07/what-was-first-platformer-space-panic.html</a:t>
            </a:r>
            <a:r>
              <a:rPr lang="en-GB" sz="1600" dirty="0"/>
              <a:t> [Accessed 2 November 2024]</a:t>
            </a:r>
            <a:r>
              <a:rPr lang="en-GB" sz="1600" i="1" dirty="0"/>
              <a:t> </a:t>
            </a:r>
            <a:endParaRPr lang="en-GB" sz="1600" dirty="0"/>
          </a:p>
          <a:p>
            <a:pPr marL="285750" indent="-285750">
              <a:buFont typeface="Arial" panose="020B0604020202020204" pitchFamily="34" charset="0"/>
              <a:buChar char="•"/>
            </a:pPr>
            <a:r>
              <a:rPr lang="en-GB" sz="1600" dirty="0"/>
              <a:t>Universal (1980) </a:t>
            </a:r>
            <a:r>
              <a:rPr lang="en-GB" sz="1600" i="1" dirty="0"/>
              <a:t>Space Panic</a:t>
            </a:r>
            <a:r>
              <a:rPr lang="en-GB" sz="1600" dirty="0"/>
              <a:t> [Video Game] Universal.</a:t>
            </a:r>
          </a:p>
          <a:p>
            <a:endParaRPr lang="en-GB" sz="1600" dirty="0"/>
          </a:p>
          <a:p>
            <a:endParaRPr lang="en-GB" sz="1600" dirty="0"/>
          </a:p>
        </p:txBody>
      </p:sp>
    </p:spTree>
    <p:extLst>
      <p:ext uri="{BB962C8B-B14F-4D97-AF65-F5344CB8AC3E}">
        <p14:creationId xmlns:p14="http://schemas.microsoft.com/office/powerpoint/2010/main" val="52343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6255-F899-6E9B-212C-28A2EE255DFB}"/>
              </a:ext>
            </a:extLst>
          </p:cNvPr>
          <p:cNvSpPr>
            <a:spLocks noGrp="1"/>
          </p:cNvSpPr>
          <p:nvPr>
            <p:ph type="title"/>
          </p:nvPr>
        </p:nvSpPr>
        <p:spPr>
          <a:xfrm>
            <a:off x="1227328" y="180602"/>
            <a:ext cx="9493249" cy="791959"/>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A19D4C8C-1D39-99FF-9071-B3F4BE86502E}"/>
              </a:ext>
            </a:extLst>
          </p:cNvPr>
          <p:cNvSpPr>
            <a:spLocks noGrp="1"/>
          </p:cNvSpPr>
          <p:nvPr>
            <p:ph idx="1"/>
          </p:nvPr>
        </p:nvSpPr>
        <p:spPr>
          <a:xfrm>
            <a:off x="149660" y="1443122"/>
            <a:ext cx="8423262" cy="4654170"/>
          </a:xfrm>
        </p:spPr>
        <p:txBody>
          <a:bodyPr>
            <a:normAutofit/>
          </a:bodyPr>
          <a:lstStyle/>
          <a:p>
            <a:r>
              <a:rPr lang="en-GB" dirty="0"/>
              <a:t>Sub-Genres of Platformer:</a:t>
            </a:r>
          </a:p>
          <a:p>
            <a:pPr lvl="1"/>
            <a:r>
              <a:rPr lang="en-GB" dirty="0"/>
              <a:t>Run-and-Gun – A hybrid of platform and shoot-em-up. The focus is on attacking rather than problem solving and puzzles.</a:t>
            </a:r>
          </a:p>
          <a:p>
            <a:pPr lvl="2"/>
            <a:r>
              <a:rPr lang="en-GB" dirty="0"/>
              <a:t>Contra</a:t>
            </a:r>
          </a:p>
          <a:p>
            <a:pPr lvl="2"/>
            <a:r>
              <a:rPr lang="en-GB" dirty="0"/>
              <a:t>Cuphead</a:t>
            </a:r>
          </a:p>
          <a:p>
            <a:pPr lvl="2"/>
            <a:r>
              <a:rPr lang="en-GB" dirty="0"/>
              <a:t>Commando</a:t>
            </a:r>
          </a:p>
          <a:p>
            <a:pPr marL="411480" lvl="2" indent="0">
              <a:buNone/>
            </a:pPr>
            <a:endParaRPr lang="en-GB" dirty="0"/>
          </a:p>
          <a:p>
            <a:pPr lvl="1"/>
            <a:r>
              <a:rPr lang="en-GB" dirty="0"/>
              <a:t>Puzzle Platformers – Puzzle is integral to gameplay, in addition to navigating a platform-based environment. Games like </a:t>
            </a:r>
            <a:r>
              <a:rPr lang="en-GB" i="1" dirty="0"/>
              <a:t>Lemmings</a:t>
            </a:r>
            <a:r>
              <a:rPr lang="en-GB" dirty="0"/>
              <a:t> and </a:t>
            </a:r>
            <a:r>
              <a:rPr lang="en-GB" i="1" dirty="0"/>
              <a:t>Doki </a:t>
            </a:r>
            <a:r>
              <a:rPr lang="en-GB" i="1" dirty="0" err="1"/>
              <a:t>Doki</a:t>
            </a:r>
            <a:r>
              <a:rPr lang="en-GB" i="1" dirty="0"/>
              <a:t> Penguin Land </a:t>
            </a:r>
            <a:r>
              <a:rPr lang="en-GB" dirty="0"/>
              <a:t>involve guiding/shepherding characters to points on the map in order to save them. </a:t>
            </a:r>
            <a:r>
              <a:rPr lang="en-GB" i="1" dirty="0"/>
              <a:t>Portal</a:t>
            </a:r>
            <a:r>
              <a:rPr lang="en-GB" dirty="0"/>
              <a:t> uses physics and platform mechanics to solve puzzles. </a:t>
            </a:r>
            <a:r>
              <a:rPr lang="en-GB" i="1" dirty="0"/>
              <a:t>Braid </a:t>
            </a:r>
            <a:r>
              <a:rPr lang="en-GB" dirty="0"/>
              <a:t>use time manipulation as a means to solve puzzles. </a:t>
            </a:r>
            <a:endParaRPr lang="en-GB" i="1" dirty="0"/>
          </a:p>
          <a:p>
            <a:pPr lvl="2"/>
            <a:r>
              <a:rPr lang="en-GB" dirty="0"/>
              <a:t>The Lost Vikings</a:t>
            </a:r>
          </a:p>
          <a:p>
            <a:pPr lvl="2"/>
            <a:r>
              <a:rPr lang="en-GB" dirty="0"/>
              <a:t>Portal 2</a:t>
            </a:r>
          </a:p>
          <a:p>
            <a:pPr lvl="2"/>
            <a:r>
              <a:rPr lang="en-GB" dirty="0"/>
              <a:t>Fez</a:t>
            </a:r>
          </a:p>
          <a:p>
            <a:pPr marL="411480" lvl="2" indent="0">
              <a:buNone/>
            </a:pPr>
            <a:endParaRPr lang="en-GB" dirty="0"/>
          </a:p>
        </p:txBody>
      </p:sp>
      <p:pic>
        <p:nvPicPr>
          <p:cNvPr id="11" name="Picture 10" descr="A cartoon character in a video game&#10;&#10;Description automatically generated">
            <a:extLst>
              <a:ext uri="{FF2B5EF4-FFF2-40B4-BE49-F238E27FC236}">
                <a16:creationId xmlns:a16="http://schemas.microsoft.com/office/drawing/2014/main" id="{44847195-FBC4-C104-9D13-0A21CB2BA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319" y="1564189"/>
            <a:ext cx="3330020" cy="1864811"/>
          </a:xfrm>
          <a:prstGeom prst="rect">
            <a:avLst/>
          </a:prstGeom>
        </p:spPr>
      </p:pic>
      <p:sp>
        <p:nvSpPr>
          <p:cNvPr id="12" name="TextBox 11">
            <a:extLst>
              <a:ext uri="{FF2B5EF4-FFF2-40B4-BE49-F238E27FC236}">
                <a16:creationId xmlns:a16="http://schemas.microsoft.com/office/drawing/2014/main" id="{57575E15-2B1D-0CE5-C1E9-4027E8462D45}"/>
              </a:ext>
            </a:extLst>
          </p:cNvPr>
          <p:cNvSpPr txBox="1"/>
          <p:nvPr/>
        </p:nvSpPr>
        <p:spPr>
          <a:xfrm>
            <a:off x="10686702" y="3429000"/>
            <a:ext cx="1352099" cy="215444"/>
          </a:xfrm>
          <a:prstGeom prst="rect">
            <a:avLst/>
          </a:prstGeom>
          <a:noFill/>
        </p:spPr>
        <p:txBody>
          <a:bodyPr wrap="square" rtlCol="0">
            <a:spAutoFit/>
          </a:bodyPr>
          <a:lstStyle/>
          <a:p>
            <a:r>
              <a:rPr lang="en-GB" sz="800" dirty="0"/>
              <a:t>Cuphead ©Studio MDHR</a:t>
            </a:r>
          </a:p>
        </p:txBody>
      </p:sp>
      <p:pic>
        <p:nvPicPr>
          <p:cNvPr id="14" name="Picture 13" descr="A video game of a room with a laser beam&#10;&#10;Description automatically generated">
            <a:extLst>
              <a:ext uri="{FF2B5EF4-FFF2-40B4-BE49-F238E27FC236}">
                <a16:creationId xmlns:a16="http://schemas.microsoft.com/office/drawing/2014/main" id="{C9C16840-F904-C12B-D50D-110F3010A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2319" y="3977137"/>
            <a:ext cx="3330021" cy="1873137"/>
          </a:xfrm>
          <a:prstGeom prst="rect">
            <a:avLst/>
          </a:prstGeom>
        </p:spPr>
      </p:pic>
      <p:sp>
        <p:nvSpPr>
          <p:cNvPr id="15" name="TextBox 14">
            <a:extLst>
              <a:ext uri="{FF2B5EF4-FFF2-40B4-BE49-F238E27FC236}">
                <a16:creationId xmlns:a16="http://schemas.microsoft.com/office/drawing/2014/main" id="{E77C98C8-431A-F30A-9135-E91B1E0F8573}"/>
              </a:ext>
            </a:extLst>
          </p:cNvPr>
          <p:cNvSpPr txBox="1"/>
          <p:nvPr/>
        </p:nvSpPr>
        <p:spPr>
          <a:xfrm>
            <a:off x="10616476" y="5804878"/>
            <a:ext cx="1492553" cy="215444"/>
          </a:xfrm>
          <a:prstGeom prst="rect">
            <a:avLst/>
          </a:prstGeom>
          <a:noFill/>
        </p:spPr>
        <p:txBody>
          <a:bodyPr wrap="square" rtlCol="0">
            <a:spAutoFit/>
          </a:bodyPr>
          <a:lstStyle/>
          <a:p>
            <a:r>
              <a:rPr lang="en-GB" sz="800" dirty="0"/>
              <a:t>Portal 2 ©Valve Studios</a:t>
            </a:r>
          </a:p>
        </p:txBody>
      </p:sp>
    </p:spTree>
    <p:extLst>
      <p:ext uri="{BB962C8B-B14F-4D97-AF65-F5344CB8AC3E}">
        <p14:creationId xmlns:p14="http://schemas.microsoft.com/office/powerpoint/2010/main" val="244381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8CBEF53-5E8C-4B43-BBC9-08804F19F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2164640F-5D78-40A4-80A2-1C18187DC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6230"/>
            <a:ext cx="9835763" cy="1609717"/>
          </a:xfrm>
          <a:custGeom>
            <a:avLst/>
            <a:gdLst>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2890496 w 9835763"/>
              <a:gd name="connsiteY16" fmla="*/ 448445 h 1609717"/>
              <a:gd name="connsiteX17" fmla="*/ 2890496 w 9835763"/>
              <a:gd name="connsiteY17" fmla="*/ 432762 h 1609717"/>
              <a:gd name="connsiteX18" fmla="*/ 5957290 w 9835763"/>
              <a:gd name="connsiteY18" fmla="*/ 432762 h 1609717"/>
              <a:gd name="connsiteX19" fmla="*/ 5957290 w 9835763"/>
              <a:gd name="connsiteY19" fmla="*/ 699005 h 1609717"/>
              <a:gd name="connsiteX20" fmla="*/ 6038450 w 9835763"/>
              <a:gd name="connsiteY20" fmla="*/ 700183 h 1609717"/>
              <a:gd name="connsiteX21" fmla="*/ 6117053 w 9835763"/>
              <a:gd name="connsiteY21" fmla="*/ 697472 h 1609717"/>
              <a:gd name="connsiteX22" fmla="*/ 6126761 w 9835763"/>
              <a:gd name="connsiteY22" fmla="*/ 699052 h 1609717"/>
              <a:gd name="connsiteX23" fmla="*/ 6172925 w 9835763"/>
              <a:gd name="connsiteY23" fmla="*/ 702808 h 1609717"/>
              <a:gd name="connsiteX24" fmla="*/ 6293871 w 9835763"/>
              <a:gd name="connsiteY24" fmla="*/ 705962 h 1609717"/>
              <a:gd name="connsiteX25" fmla="*/ 6338488 w 9835763"/>
              <a:gd name="connsiteY25" fmla="*/ 712755 h 1609717"/>
              <a:gd name="connsiteX26" fmla="*/ 6462785 w 9835763"/>
              <a:gd name="connsiteY26" fmla="*/ 726942 h 1609717"/>
              <a:gd name="connsiteX27" fmla="*/ 6589112 w 9835763"/>
              <a:gd name="connsiteY27" fmla="*/ 756117 h 1609717"/>
              <a:gd name="connsiteX28" fmla="*/ 6987553 w 9835763"/>
              <a:gd name="connsiteY28" fmla="*/ 828262 h 1609717"/>
              <a:gd name="connsiteX29" fmla="*/ 7164900 w 9835763"/>
              <a:gd name="connsiteY29" fmla="*/ 876714 h 1609717"/>
              <a:gd name="connsiteX30" fmla="*/ 7292144 w 9835763"/>
              <a:gd name="connsiteY30" fmla="*/ 932378 h 1609717"/>
              <a:gd name="connsiteX31" fmla="*/ 7419370 w 9835763"/>
              <a:gd name="connsiteY31" fmla="*/ 1003518 h 1609717"/>
              <a:gd name="connsiteX32" fmla="*/ 7657827 w 9835763"/>
              <a:gd name="connsiteY32" fmla="*/ 1054612 h 1609717"/>
              <a:gd name="connsiteX33" fmla="*/ 7797055 w 9835763"/>
              <a:gd name="connsiteY33" fmla="*/ 1095411 h 1609717"/>
              <a:gd name="connsiteX34" fmla="*/ 8035575 w 9835763"/>
              <a:gd name="connsiteY34" fmla="*/ 1149601 h 1609717"/>
              <a:gd name="connsiteX35" fmla="*/ 8241403 w 9835763"/>
              <a:gd name="connsiteY35" fmla="*/ 1214740 h 1609717"/>
              <a:gd name="connsiteX36" fmla="*/ 8420736 w 9835763"/>
              <a:gd name="connsiteY36" fmla="*/ 1255139 h 1609717"/>
              <a:gd name="connsiteX37" fmla="*/ 8717072 w 9835763"/>
              <a:gd name="connsiteY37" fmla="*/ 1385121 h 1609717"/>
              <a:gd name="connsiteX38" fmla="*/ 8925604 w 9835763"/>
              <a:gd name="connsiteY38" fmla="*/ 1429119 h 1609717"/>
              <a:gd name="connsiteX39" fmla="*/ 9124308 w 9835763"/>
              <a:gd name="connsiteY39" fmla="*/ 1469400 h 1609717"/>
              <a:gd name="connsiteX40" fmla="*/ 9346955 w 9835763"/>
              <a:gd name="connsiteY40" fmla="*/ 1477944 h 1609717"/>
              <a:gd name="connsiteX41" fmla="*/ 9443192 w 9835763"/>
              <a:gd name="connsiteY41" fmla="*/ 1512491 h 1609717"/>
              <a:gd name="connsiteX42" fmla="*/ 9723412 w 9835763"/>
              <a:gd name="connsiteY42" fmla="*/ 1577516 h 1609717"/>
              <a:gd name="connsiteX43" fmla="*/ 9777119 w 9835763"/>
              <a:gd name="connsiteY43" fmla="*/ 1588862 h 1609717"/>
              <a:gd name="connsiteX44" fmla="*/ 9835763 w 9835763"/>
              <a:gd name="connsiteY44" fmla="*/ 1609717 h 1609717"/>
              <a:gd name="connsiteX45" fmla="*/ 0 w 9835763"/>
              <a:gd name="connsiteY45" fmla="*/ 1609717 h 1609717"/>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2890496 w 9835763"/>
              <a:gd name="connsiteY16" fmla="*/ 448445 h 1609717"/>
              <a:gd name="connsiteX17" fmla="*/ 2890496 w 9835763"/>
              <a:gd name="connsiteY17" fmla="*/ 432762 h 1609717"/>
              <a:gd name="connsiteX18" fmla="*/ 5223579 w 9835763"/>
              <a:gd name="connsiteY18" fmla="*/ 695584 h 1609717"/>
              <a:gd name="connsiteX19" fmla="*/ 5957290 w 9835763"/>
              <a:gd name="connsiteY19" fmla="*/ 699005 h 1609717"/>
              <a:gd name="connsiteX20" fmla="*/ 6038450 w 9835763"/>
              <a:gd name="connsiteY20" fmla="*/ 700183 h 1609717"/>
              <a:gd name="connsiteX21" fmla="*/ 6117053 w 9835763"/>
              <a:gd name="connsiteY21" fmla="*/ 697472 h 1609717"/>
              <a:gd name="connsiteX22" fmla="*/ 6126761 w 9835763"/>
              <a:gd name="connsiteY22" fmla="*/ 699052 h 1609717"/>
              <a:gd name="connsiteX23" fmla="*/ 6172925 w 9835763"/>
              <a:gd name="connsiteY23" fmla="*/ 702808 h 1609717"/>
              <a:gd name="connsiteX24" fmla="*/ 6293871 w 9835763"/>
              <a:gd name="connsiteY24" fmla="*/ 705962 h 1609717"/>
              <a:gd name="connsiteX25" fmla="*/ 6338488 w 9835763"/>
              <a:gd name="connsiteY25" fmla="*/ 712755 h 1609717"/>
              <a:gd name="connsiteX26" fmla="*/ 6462785 w 9835763"/>
              <a:gd name="connsiteY26" fmla="*/ 726942 h 1609717"/>
              <a:gd name="connsiteX27" fmla="*/ 6589112 w 9835763"/>
              <a:gd name="connsiteY27" fmla="*/ 756117 h 1609717"/>
              <a:gd name="connsiteX28" fmla="*/ 6987553 w 9835763"/>
              <a:gd name="connsiteY28" fmla="*/ 828262 h 1609717"/>
              <a:gd name="connsiteX29" fmla="*/ 7164900 w 9835763"/>
              <a:gd name="connsiteY29" fmla="*/ 876714 h 1609717"/>
              <a:gd name="connsiteX30" fmla="*/ 7292144 w 9835763"/>
              <a:gd name="connsiteY30" fmla="*/ 932378 h 1609717"/>
              <a:gd name="connsiteX31" fmla="*/ 7419370 w 9835763"/>
              <a:gd name="connsiteY31" fmla="*/ 1003518 h 1609717"/>
              <a:gd name="connsiteX32" fmla="*/ 7657827 w 9835763"/>
              <a:gd name="connsiteY32" fmla="*/ 1054612 h 1609717"/>
              <a:gd name="connsiteX33" fmla="*/ 7797055 w 9835763"/>
              <a:gd name="connsiteY33" fmla="*/ 1095411 h 1609717"/>
              <a:gd name="connsiteX34" fmla="*/ 8035575 w 9835763"/>
              <a:gd name="connsiteY34" fmla="*/ 1149601 h 1609717"/>
              <a:gd name="connsiteX35" fmla="*/ 8241403 w 9835763"/>
              <a:gd name="connsiteY35" fmla="*/ 1214740 h 1609717"/>
              <a:gd name="connsiteX36" fmla="*/ 8420736 w 9835763"/>
              <a:gd name="connsiteY36" fmla="*/ 1255139 h 1609717"/>
              <a:gd name="connsiteX37" fmla="*/ 8717072 w 9835763"/>
              <a:gd name="connsiteY37" fmla="*/ 1385121 h 1609717"/>
              <a:gd name="connsiteX38" fmla="*/ 8925604 w 9835763"/>
              <a:gd name="connsiteY38" fmla="*/ 1429119 h 1609717"/>
              <a:gd name="connsiteX39" fmla="*/ 9124308 w 9835763"/>
              <a:gd name="connsiteY39" fmla="*/ 1469400 h 1609717"/>
              <a:gd name="connsiteX40" fmla="*/ 9346955 w 9835763"/>
              <a:gd name="connsiteY40" fmla="*/ 1477944 h 1609717"/>
              <a:gd name="connsiteX41" fmla="*/ 9443192 w 9835763"/>
              <a:gd name="connsiteY41" fmla="*/ 1512491 h 1609717"/>
              <a:gd name="connsiteX42" fmla="*/ 9723412 w 9835763"/>
              <a:gd name="connsiteY42" fmla="*/ 1577516 h 1609717"/>
              <a:gd name="connsiteX43" fmla="*/ 9777119 w 9835763"/>
              <a:gd name="connsiteY43" fmla="*/ 1588862 h 1609717"/>
              <a:gd name="connsiteX44" fmla="*/ 9835763 w 9835763"/>
              <a:gd name="connsiteY44" fmla="*/ 1609717 h 1609717"/>
              <a:gd name="connsiteX45" fmla="*/ 0 w 9835763"/>
              <a:gd name="connsiteY45" fmla="*/ 1609717 h 1609717"/>
              <a:gd name="connsiteX46" fmla="*/ 0 w 9835763"/>
              <a:gd name="connsiteY46" fmla="*/ 0 h 1609717"/>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2890496 w 9835763"/>
              <a:gd name="connsiteY16" fmla="*/ 448445 h 1609717"/>
              <a:gd name="connsiteX17" fmla="*/ 5223579 w 9835763"/>
              <a:gd name="connsiteY17" fmla="*/ 695584 h 1609717"/>
              <a:gd name="connsiteX18" fmla="*/ 5957290 w 9835763"/>
              <a:gd name="connsiteY18" fmla="*/ 699005 h 1609717"/>
              <a:gd name="connsiteX19" fmla="*/ 6038450 w 9835763"/>
              <a:gd name="connsiteY19" fmla="*/ 700183 h 1609717"/>
              <a:gd name="connsiteX20" fmla="*/ 6117053 w 9835763"/>
              <a:gd name="connsiteY20" fmla="*/ 697472 h 1609717"/>
              <a:gd name="connsiteX21" fmla="*/ 6126761 w 9835763"/>
              <a:gd name="connsiteY21" fmla="*/ 699052 h 1609717"/>
              <a:gd name="connsiteX22" fmla="*/ 6172925 w 9835763"/>
              <a:gd name="connsiteY22" fmla="*/ 702808 h 1609717"/>
              <a:gd name="connsiteX23" fmla="*/ 6293871 w 9835763"/>
              <a:gd name="connsiteY23" fmla="*/ 705962 h 1609717"/>
              <a:gd name="connsiteX24" fmla="*/ 6338488 w 9835763"/>
              <a:gd name="connsiteY24" fmla="*/ 712755 h 1609717"/>
              <a:gd name="connsiteX25" fmla="*/ 6462785 w 9835763"/>
              <a:gd name="connsiteY25" fmla="*/ 726942 h 1609717"/>
              <a:gd name="connsiteX26" fmla="*/ 6589112 w 9835763"/>
              <a:gd name="connsiteY26" fmla="*/ 756117 h 1609717"/>
              <a:gd name="connsiteX27" fmla="*/ 6987553 w 9835763"/>
              <a:gd name="connsiteY27" fmla="*/ 828262 h 1609717"/>
              <a:gd name="connsiteX28" fmla="*/ 7164900 w 9835763"/>
              <a:gd name="connsiteY28" fmla="*/ 876714 h 1609717"/>
              <a:gd name="connsiteX29" fmla="*/ 7292144 w 9835763"/>
              <a:gd name="connsiteY29" fmla="*/ 932378 h 1609717"/>
              <a:gd name="connsiteX30" fmla="*/ 7419370 w 9835763"/>
              <a:gd name="connsiteY30" fmla="*/ 1003518 h 1609717"/>
              <a:gd name="connsiteX31" fmla="*/ 7657827 w 9835763"/>
              <a:gd name="connsiteY31" fmla="*/ 1054612 h 1609717"/>
              <a:gd name="connsiteX32" fmla="*/ 7797055 w 9835763"/>
              <a:gd name="connsiteY32" fmla="*/ 1095411 h 1609717"/>
              <a:gd name="connsiteX33" fmla="*/ 8035575 w 9835763"/>
              <a:gd name="connsiteY33" fmla="*/ 1149601 h 1609717"/>
              <a:gd name="connsiteX34" fmla="*/ 8241403 w 9835763"/>
              <a:gd name="connsiteY34" fmla="*/ 1214740 h 1609717"/>
              <a:gd name="connsiteX35" fmla="*/ 8420736 w 9835763"/>
              <a:gd name="connsiteY35" fmla="*/ 1255139 h 1609717"/>
              <a:gd name="connsiteX36" fmla="*/ 8717072 w 9835763"/>
              <a:gd name="connsiteY36" fmla="*/ 1385121 h 1609717"/>
              <a:gd name="connsiteX37" fmla="*/ 8925604 w 9835763"/>
              <a:gd name="connsiteY37" fmla="*/ 1429119 h 1609717"/>
              <a:gd name="connsiteX38" fmla="*/ 9124308 w 9835763"/>
              <a:gd name="connsiteY38" fmla="*/ 1469400 h 1609717"/>
              <a:gd name="connsiteX39" fmla="*/ 9346955 w 9835763"/>
              <a:gd name="connsiteY39" fmla="*/ 1477944 h 1609717"/>
              <a:gd name="connsiteX40" fmla="*/ 9443192 w 9835763"/>
              <a:gd name="connsiteY40" fmla="*/ 1512491 h 1609717"/>
              <a:gd name="connsiteX41" fmla="*/ 9723412 w 9835763"/>
              <a:gd name="connsiteY41" fmla="*/ 1577516 h 1609717"/>
              <a:gd name="connsiteX42" fmla="*/ 9777119 w 9835763"/>
              <a:gd name="connsiteY42" fmla="*/ 1588862 h 1609717"/>
              <a:gd name="connsiteX43" fmla="*/ 9835763 w 9835763"/>
              <a:gd name="connsiteY43" fmla="*/ 1609717 h 1609717"/>
              <a:gd name="connsiteX44" fmla="*/ 0 w 9835763"/>
              <a:gd name="connsiteY44" fmla="*/ 1609717 h 1609717"/>
              <a:gd name="connsiteX45" fmla="*/ 0 w 9835763"/>
              <a:gd name="connsiteY45" fmla="*/ 0 h 1609717"/>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3416139 w 9835763"/>
              <a:gd name="connsiteY16" fmla="*/ 579856 h 1609717"/>
              <a:gd name="connsiteX17" fmla="*/ 5223579 w 9835763"/>
              <a:gd name="connsiteY17" fmla="*/ 695584 h 1609717"/>
              <a:gd name="connsiteX18" fmla="*/ 5957290 w 9835763"/>
              <a:gd name="connsiteY18" fmla="*/ 699005 h 1609717"/>
              <a:gd name="connsiteX19" fmla="*/ 6038450 w 9835763"/>
              <a:gd name="connsiteY19" fmla="*/ 700183 h 1609717"/>
              <a:gd name="connsiteX20" fmla="*/ 6117053 w 9835763"/>
              <a:gd name="connsiteY20" fmla="*/ 697472 h 1609717"/>
              <a:gd name="connsiteX21" fmla="*/ 6126761 w 9835763"/>
              <a:gd name="connsiteY21" fmla="*/ 699052 h 1609717"/>
              <a:gd name="connsiteX22" fmla="*/ 6172925 w 9835763"/>
              <a:gd name="connsiteY22" fmla="*/ 702808 h 1609717"/>
              <a:gd name="connsiteX23" fmla="*/ 6293871 w 9835763"/>
              <a:gd name="connsiteY23" fmla="*/ 705962 h 1609717"/>
              <a:gd name="connsiteX24" fmla="*/ 6338488 w 9835763"/>
              <a:gd name="connsiteY24" fmla="*/ 712755 h 1609717"/>
              <a:gd name="connsiteX25" fmla="*/ 6462785 w 9835763"/>
              <a:gd name="connsiteY25" fmla="*/ 726942 h 1609717"/>
              <a:gd name="connsiteX26" fmla="*/ 6589112 w 9835763"/>
              <a:gd name="connsiteY26" fmla="*/ 756117 h 1609717"/>
              <a:gd name="connsiteX27" fmla="*/ 6987553 w 9835763"/>
              <a:gd name="connsiteY27" fmla="*/ 828262 h 1609717"/>
              <a:gd name="connsiteX28" fmla="*/ 7164900 w 9835763"/>
              <a:gd name="connsiteY28" fmla="*/ 876714 h 1609717"/>
              <a:gd name="connsiteX29" fmla="*/ 7292144 w 9835763"/>
              <a:gd name="connsiteY29" fmla="*/ 932378 h 1609717"/>
              <a:gd name="connsiteX30" fmla="*/ 7419370 w 9835763"/>
              <a:gd name="connsiteY30" fmla="*/ 1003518 h 1609717"/>
              <a:gd name="connsiteX31" fmla="*/ 7657827 w 9835763"/>
              <a:gd name="connsiteY31" fmla="*/ 1054612 h 1609717"/>
              <a:gd name="connsiteX32" fmla="*/ 7797055 w 9835763"/>
              <a:gd name="connsiteY32" fmla="*/ 1095411 h 1609717"/>
              <a:gd name="connsiteX33" fmla="*/ 8035575 w 9835763"/>
              <a:gd name="connsiteY33" fmla="*/ 1149601 h 1609717"/>
              <a:gd name="connsiteX34" fmla="*/ 8241403 w 9835763"/>
              <a:gd name="connsiteY34" fmla="*/ 1214740 h 1609717"/>
              <a:gd name="connsiteX35" fmla="*/ 8420736 w 9835763"/>
              <a:gd name="connsiteY35" fmla="*/ 1255139 h 1609717"/>
              <a:gd name="connsiteX36" fmla="*/ 8717072 w 9835763"/>
              <a:gd name="connsiteY36" fmla="*/ 1385121 h 1609717"/>
              <a:gd name="connsiteX37" fmla="*/ 8925604 w 9835763"/>
              <a:gd name="connsiteY37" fmla="*/ 1429119 h 1609717"/>
              <a:gd name="connsiteX38" fmla="*/ 9124308 w 9835763"/>
              <a:gd name="connsiteY38" fmla="*/ 1469400 h 1609717"/>
              <a:gd name="connsiteX39" fmla="*/ 9346955 w 9835763"/>
              <a:gd name="connsiteY39" fmla="*/ 1477944 h 1609717"/>
              <a:gd name="connsiteX40" fmla="*/ 9443192 w 9835763"/>
              <a:gd name="connsiteY40" fmla="*/ 1512491 h 1609717"/>
              <a:gd name="connsiteX41" fmla="*/ 9723412 w 9835763"/>
              <a:gd name="connsiteY41" fmla="*/ 1577516 h 1609717"/>
              <a:gd name="connsiteX42" fmla="*/ 9777119 w 9835763"/>
              <a:gd name="connsiteY42" fmla="*/ 1588862 h 1609717"/>
              <a:gd name="connsiteX43" fmla="*/ 9835763 w 9835763"/>
              <a:gd name="connsiteY43" fmla="*/ 1609717 h 1609717"/>
              <a:gd name="connsiteX44" fmla="*/ 0 w 9835763"/>
              <a:gd name="connsiteY44" fmla="*/ 1609717 h 1609717"/>
              <a:gd name="connsiteX45" fmla="*/ 0 w 9835763"/>
              <a:gd name="connsiteY45" fmla="*/ 0 h 160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35763" h="1609717">
                <a:moveTo>
                  <a:pt x="0" y="0"/>
                </a:moveTo>
                <a:lnTo>
                  <a:pt x="1111" y="212"/>
                </a:lnTo>
                <a:cubicBezTo>
                  <a:pt x="79076" y="23189"/>
                  <a:pt x="161253" y="100995"/>
                  <a:pt x="392257" y="134440"/>
                </a:cubicBezTo>
                <a:cubicBezTo>
                  <a:pt x="538964" y="180527"/>
                  <a:pt x="591382" y="220261"/>
                  <a:pt x="811197" y="249778"/>
                </a:cubicBezTo>
                <a:cubicBezTo>
                  <a:pt x="860371" y="254460"/>
                  <a:pt x="950235" y="273712"/>
                  <a:pt x="1028878" y="290782"/>
                </a:cubicBezTo>
                <a:cubicBezTo>
                  <a:pt x="1091419" y="293213"/>
                  <a:pt x="1162017" y="274933"/>
                  <a:pt x="1256602" y="291330"/>
                </a:cubicBezTo>
                <a:lnTo>
                  <a:pt x="1417994" y="314834"/>
                </a:lnTo>
                <a:lnTo>
                  <a:pt x="1580407" y="293756"/>
                </a:lnTo>
                <a:lnTo>
                  <a:pt x="1699587" y="298487"/>
                </a:lnTo>
                <a:lnTo>
                  <a:pt x="1819153" y="312205"/>
                </a:lnTo>
                <a:cubicBezTo>
                  <a:pt x="1846168" y="320239"/>
                  <a:pt x="1832227" y="328483"/>
                  <a:pt x="1899974" y="341168"/>
                </a:cubicBezTo>
                <a:cubicBezTo>
                  <a:pt x="1951126" y="371965"/>
                  <a:pt x="2033852" y="357518"/>
                  <a:pt x="2225645" y="388316"/>
                </a:cubicBezTo>
                <a:cubicBezTo>
                  <a:pt x="2264628" y="409084"/>
                  <a:pt x="2323193" y="390770"/>
                  <a:pt x="2377125" y="406826"/>
                </a:cubicBezTo>
                <a:cubicBezTo>
                  <a:pt x="2446883" y="414799"/>
                  <a:pt x="2506212" y="415038"/>
                  <a:pt x="2571776" y="420517"/>
                </a:cubicBezTo>
                <a:cubicBezTo>
                  <a:pt x="2642557" y="427240"/>
                  <a:pt x="2752613" y="443476"/>
                  <a:pt x="2801812" y="447169"/>
                </a:cubicBezTo>
                <a:cubicBezTo>
                  <a:pt x="2828326" y="448411"/>
                  <a:pt x="2826417" y="441527"/>
                  <a:pt x="2866970" y="442677"/>
                </a:cubicBezTo>
                <a:lnTo>
                  <a:pt x="3416139" y="579856"/>
                </a:lnTo>
                <a:lnTo>
                  <a:pt x="5223579" y="695584"/>
                </a:lnTo>
                <a:lnTo>
                  <a:pt x="5957290" y="699005"/>
                </a:lnTo>
                <a:lnTo>
                  <a:pt x="6038450" y="700183"/>
                </a:lnTo>
                <a:lnTo>
                  <a:pt x="6117053" y="697472"/>
                </a:lnTo>
                <a:lnTo>
                  <a:pt x="6126761" y="699052"/>
                </a:lnTo>
                <a:lnTo>
                  <a:pt x="6172925" y="702808"/>
                </a:lnTo>
                <a:cubicBezTo>
                  <a:pt x="6200777" y="703959"/>
                  <a:pt x="6266276" y="704304"/>
                  <a:pt x="6293871" y="705962"/>
                </a:cubicBezTo>
                <a:cubicBezTo>
                  <a:pt x="6305981" y="717576"/>
                  <a:pt x="6321349" y="717023"/>
                  <a:pt x="6338488" y="712755"/>
                </a:cubicBezTo>
                <a:cubicBezTo>
                  <a:pt x="6375732" y="723929"/>
                  <a:pt x="6417095" y="721118"/>
                  <a:pt x="6462785" y="726942"/>
                </a:cubicBezTo>
                <a:cubicBezTo>
                  <a:pt x="6504492" y="746774"/>
                  <a:pt x="6540333" y="749807"/>
                  <a:pt x="6589112" y="756117"/>
                </a:cubicBezTo>
                <a:cubicBezTo>
                  <a:pt x="6676574" y="773004"/>
                  <a:pt x="6766361" y="816089"/>
                  <a:pt x="6987553" y="828262"/>
                </a:cubicBezTo>
                <a:cubicBezTo>
                  <a:pt x="7090846" y="848840"/>
                  <a:pt x="7100167" y="860878"/>
                  <a:pt x="7164900" y="876714"/>
                </a:cubicBezTo>
                <a:cubicBezTo>
                  <a:pt x="7149179" y="895102"/>
                  <a:pt x="7247644" y="916461"/>
                  <a:pt x="7292144" y="932378"/>
                </a:cubicBezTo>
                <a:cubicBezTo>
                  <a:pt x="7311241" y="919518"/>
                  <a:pt x="7385859" y="1008800"/>
                  <a:pt x="7419370" y="1003518"/>
                </a:cubicBezTo>
                <a:cubicBezTo>
                  <a:pt x="7429346" y="1013045"/>
                  <a:pt x="7592490" y="1021733"/>
                  <a:pt x="7657827" y="1054612"/>
                </a:cubicBezTo>
                <a:cubicBezTo>
                  <a:pt x="7720774" y="1069927"/>
                  <a:pt x="7739316" y="1079579"/>
                  <a:pt x="7797055" y="1095411"/>
                </a:cubicBezTo>
                <a:cubicBezTo>
                  <a:pt x="7838095" y="1093785"/>
                  <a:pt x="7990773" y="1162677"/>
                  <a:pt x="8035575" y="1149601"/>
                </a:cubicBezTo>
                <a:cubicBezTo>
                  <a:pt x="8037093" y="1167005"/>
                  <a:pt x="8233229" y="1193424"/>
                  <a:pt x="8241403" y="1214740"/>
                </a:cubicBezTo>
                <a:cubicBezTo>
                  <a:pt x="8305596" y="1232331"/>
                  <a:pt x="8423334" y="1245374"/>
                  <a:pt x="8420736" y="1255139"/>
                </a:cubicBezTo>
                <a:cubicBezTo>
                  <a:pt x="8418138" y="1264905"/>
                  <a:pt x="8627033" y="1390193"/>
                  <a:pt x="8717072" y="1385121"/>
                </a:cubicBezTo>
                <a:cubicBezTo>
                  <a:pt x="8795424" y="1387399"/>
                  <a:pt x="8856093" y="1414453"/>
                  <a:pt x="8925604" y="1429119"/>
                </a:cubicBezTo>
                <a:cubicBezTo>
                  <a:pt x="8991839" y="1442546"/>
                  <a:pt x="8955206" y="1459633"/>
                  <a:pt x="9124308" y="1469400"/>
                </a:cubicBezTo>
                <a:cubicBezTo>
                  <a:pt x="9168451" y="1472829"/>
                  <a:pt x="9293807" y="1470762"/>
                  <a:pt x="9346955" y="1477944"/>
                </a:cubicBezTo>
                <a:lnTo>
                  <a:pt x="9443192" y="1512491"/>
                </a:lnTo>
                <a:cubicBezTo>
                  <a:pt x="9505936" y="1529086"/>
                  <a:pt x="9604265" y="1532287"/>
                  <a:pt x="9723412" y="1577516"/>
                </a:cubicBezTo>
                <a:cubicBezTo>
                  <a:pt x="9739333" y="1578770"/>
                  <a:pt x="9757695" y="1582981"/>
                  <a:pt x="9777119" y="1588862"/>
                </a:cubicBezTo>
                <a:lnTo>
                  <a:pt x="9835763" y="1609717"/>
                </a:lnTo>
                <a:lnTo>
                  <a:pt x="0" y="1609717"/>
                </a:lnTo>
                <a:lnTo>
                  <a:pt x="0"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3EAFE9D0-2821-42CE-ADF0-DDD8DAE3A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233"/>
            <a:ext cx="3295650" cy="4306239"/>
          </a:xfrm>
          <a:custGeom>
            <a:avLst/>
            <a:gdLst>
              <a:gd name="connsiteX0" fmla="*/ 3079123 w 3295650"/>
              <a:gd name="connsiteY0" fmla="*/ 0 h 4306239"/>
              <a:gd name="connsiteX1" fmla="*/ 3295650 w 3295650"/>
              <a:gd name="connsiteY1" fmla="*/ 4133606 h 4306239"/>
              <a:gd name="connsiteX2" fmla="*/ 0 w 3295650"/>
              <a:gd name="connsiteY2" fmla="*/ 4306239 h 4306239"/>
              <a:gd name="connsiteX3" fmla="*/ 0 w 3295650"/>
              <a:gd name="connsiteY3" fmla="*/ 161291 h 4306239"/>
            </a:gdLst>
            <a:ahLst/>
            <a:cxnLst>
              <a:cxn ang="0">
                <a:pos x="connsiteX0" y="connsiteY0"/>
              </a:cxn>
              <a:cxn ang="0">
                <a:pos x="connsiteX1" y="connsiteY1"/>
              </a:cxn>
              <a:cxn ang="0">
                <a:pos x="connsiteX2" y="connsiteY2"/>
              </a:cxn>
              <a:cxn ang="0">
                <a:pos x="connsiteX3" y="connsiteY3"/>
              </a:cxn>
            </a:cxnLst>
            <a:rect l="l" t="t" r="r" b="b"/>
            <a:pathLst>
              <a:path w="3295650" h="4306239">
                <a:moveTo>
                  <a:pt x="3079123" y="0"/>
                </a:moveTo>
                <a:lnTo>
                  <a:pt x="3295650" y="4133606"/>
                </a:lnTo>
                <a:lnTo>
                  <a:pt x="0" y="4306239"/>
                </a:lnTo>
                <a:lnTo>
                  <a:pt x="0" y="161291"/>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D6255-F899-6E9B-212C-28A2EE255DFB}"/>
              </a:ext>
            </a:extLst>
          </p:cNvPr>
          <p:cNvSpPr>
            <a:spLocks noGrp="1"/>
          </p:cNvSpPr>
          <p:nvPr>
            <p:ph type="title"/>
          </p:nvPr>
        </p:nvSpPr>
        <p:spPr>
          <a:xfrm>
            <a:off x="3843740" y="0"/>
            <a:ext cx="7652168" cy="861425"/>
          </a:xfrm>
        </p:spPr>
        <p:txBody>
          <a:bodyPr anchor="ctr">
            <a:normAutofit/>
          </a:bodyPr>
          <a:lstStyle/>
          <a:p>
            <a:pPr algn="r"/>
            <a:r>
              <a:rPr lang="en-GB" dirty="0"/>
              <a:t>Platform Games/ Platformers</a:t>
            </a:r>
          </a:p>
        </p:txBody>
      </p:sp>
      <p:sp>
        <p:nvSpPr>
          <p:cNvPr id="3" name="Content Placeholder 2">
            <a:extLst>
              <a:ext uri="{FF2B5EF4-FFF2-40B4-BE49-F238E27FC236}">
                <a16:creationId xmlns:a16="http://schemas.microsoft.com/office/drawing/2014/main" id="{A19D4C8C-1D39-99FF-9071-B3F4BE86502E}"/>
              </a:ext>
            </a:extLst>
          </p:cNvPr>
          <p:cNvSpPr>
            <a:spLocks noGrp="1"/>
          </p:cNvSpPr>
          <p:nvPr>
            <p:ph idx="1"/>
          </p:nvPr>
        </p:nvSpPr>
        <p:spPr>
          <a:xfrm>
            <a:off x="6354548" y="801725"/>
            <a:ext cx="5837432" cy="6056275"/>
          </a:xfrm>
        </p:spPr>
        <p:txBody>
          <a:bodyPr anchor="ctr">
            <a:normAutofit/>
          </a:bodyPr>
          <a:lstStyle/>
          <a:p>
            <a:pPr>
              <a:lnSpc>
                <a:spcPct val="110000"/>
              </a:lnSpc>
            </a:pPr>
            <a:r>
              <a:rPr lang="en-GB" sz="1400" dirty="0"/>
              <a:t>Types of platformer:</a:t>
            </a:r>
          </a:p>
          <a:p>
            <a:pPr lvl="1">
              <a:lnSpc>
                <a:spcPct val="110000"/>
              </a:lnSpc>
            </a:pPr>
            <a:r>
              <a:rPr lang="en-GB" dirty="0"/>
              <a:t>Infinite/Endless Runner – Popular on mobile devices given the limited controls. Players navigate a (typically) procedurally generated environment.</a:t>
            </a:r>
          </a:p>
          <a:p>
            <a:pPr lvl="2">
              <a:lnSpc>
                <a:spcPct val="110000"/>
              </a:lnSpc>
            </a:pPr>
            <a:r>
              <a:rPr lang="en-GB" dirty="0"/>
              <a:t>Temple Run</a:t>
            </a:r>
          </a:p>
          <a:p>
            <a:pPr lvl="2">
              <a:lnSpc>
                <a:spcPct val="110000"/>
              </a:lnSpc>
            </a:pPr>
            <a:r>
              <a:rPr lang="en-GB" dirty="0"/>
              <a:t>Flappy Bird</a:t>
            </a:r>
          </a:p>
          <a:p>
            <a:pPr lvl="2">
              <a:lnSpc>
                <a:spcPct val="110000"/>
              </a:lnSpc>
            </a:pPr>
            <a:r>
              <a:rPr lang="en-GB" dirty="0"/>
              <a:t>Pitfall!</a:t>
            </a:r>
          </a:p>
          <a:p>
            <a:pPr lvl="2">
              <a:lnSpc>
                <a:spcPct val="110000"/>
              </a:lnSpc>
            </a:pPr>
            <a:endParaRPr lang="en-GB" dirty="0"/>
          </a:p>
          <a:p>
            <a:pPr lvl="1">
              <a:lnSpc>
                <a:spcPct val="110000"/>
              </a:lnSpc>
            </a:pPr>
            <a:r>
              <a:rPr lang="en-GB" dirty="0"/>
              <a:t>Platform Adventure – Mixes free-roam with platforms, which means you can explore the world in any direction. Can be extended to include RPG elements.</a:t>
            </a:r>
          </a:p>
          <a:p>
            <a:pPr lvl="2">
              <a:lnSpc>
                <a:spcPct val="110000"/>
              </a:lnSpc>
            </a:pPr>
            <a:r>
              <a:rPr lang="en-GB" dirty="0"/>
              <a:t>Legend of Zelda</a:t>
            </a:r>
          </a:p>
          <a:p>
            <a:pPr lvl="2">
              <a:lnSpc>
                <a:spcPct val="110000"/>
              </a:lnSpc>
            </a:pPr>
            <a:r>
              <a:rPr lang="en-GB" dirty="0"/>
              <a:t>Hollow Knight</a:t>
            </a:r>
          </a:p>
          <a:p>
            <a:pPr lvl="2">
              <a:lnSpc>
                <a:spcPct val="110000"/>
              </a:lnSpc>
            </a:pPr>
            <a:r>
              <a:rPr lang="en-GB" dirty="0" err="1"/>
              <a:t>Oddworld</a:t>
            </a:r>
            <a:endParaRPr lang="en-GB" dirty="0"/>
          </a:p>
          <a:p>
            <a:pPr marL="411480" lvl="2" indent="0">
              <a:lnSpc>
                <a:spcPct val="110000"/>
              </a:lnSpc>
              <a:buNone/>
            </a:pPr>
            <a:endParaRPr lang="en-GB" sz="1300" dirty="0"/>
          </a:p>
          <a:p>
            <a:pPr lvl="2">
              <a:lnSpc>
                <a:spcPct val="110000"/>
              </a:lnSpc>
            </a:pPr>
            <a:endParaRPr lang="en-GB" sz="1300" dirty="0"/>
          </a:p>
        </p:txBody>
      </p:sp>
      <p:pic>
        <p:nvPicPr>
          <p:cNvPr id="7" name="Picture 6" descr="A video game screen with a person running on a stone bridge&#10;&#10;Description automatically generated">
            <a:extLst>
              <a:ext uri="{FF2B5EF4-FFF2-40B4-BE49-F238E27FC236}">
                <a16:creationId xmlns:a16="http://schemas.microsoft.com/office/drawing/2014/main" id="{11011DC1-8DAA-C33B-4D00-8EDDD98AD07D}"/>
              </a:ext>
            </a:extLst>
          </p:cNvPr>
          <p:cNvPicPr>
            <a:picLocks noChangeAspect="1"/>
          </p:cNvPicPr>
          <p:nvPr/>
        </p:nvPicPr>
        <p:blipFill>
          <a:blip r:embed="rId3">
            <a:extLst>
              <a:ext uri="{28A0092B-C50C-407E-A947-70E740481C1C}">
                <a14:useLocalDpi xmlns:a14="http://schemas.microsoft.com/office/drawing/2010/main" val="0"/>
              </a:ext>
            </a:extLst>
          </a:blip>
          <a:srcRect t="7038" b="7038"/>
          <a:stretch/>
        </p:blipFill>
        <p:spPr>
          <a:xfrm>
            <a:off x="20" y="647065"/>
            <a:ext cx="3178986" cy="4097267"/>
          </a:xfrm>
          <a:custGeom>
            <a:avLst/>
            <a:gdLst/>
            <a:ahLst/>
            <a:cxnLst/>
            <a:rect l="l" t="t" r="r" b="b"/>
            <a:pathLst>
              <a:path w="3179006" h="4097267">
                <a:moveTo>
                  <a:pt x="2937579" y="58"/>
                </a:moveTo>
                <a:cubicBezTo>
                  <a:pt x="2953571" y="-729"/>
                  <a:pt x="2966924" y="6633"/>
                  <a:pt x="2967491" y="16556"/>
                </a:cubicBezTo>
                <a:lnTo>
                  <a:pt x="3010727" y="835823"/>
                </a:lnTo>
                <a:lnTo>
                  <a:pt x="3020288" y="862135"/>
                </a:lnTo>
                <a:cubicBezTo>
                  <a:pt x="3023989" y="932268"/>
                  <a:pt x="3030398" y="1182762"/>
                  <a:pt x="3032934" y="1256619"/>
                </a:cubicBezTo>
                <a:lnTo>
                  <a:pt x="3035502" y="1305273"/>
                </a:lnTo>
                <a:lnTo>
                  <a:pt x="3045620" y="1331989"/>
                </a:lnTo>
                <a:cubicBezTo>
                  <a:pt x="3039254" y="1343289"/>
                  <a:pt x="3053254" y="1350568"/>
                  <a:pt x="3057040" y="1359249"/>
                </a:cubicBezTo>
                <a:cubicBezTo>
                  <a:pt x="3057948" y="1382259"/>
                  <a:pt x="3058855" y="1405269"/>
                  <a:pt x="3059764" y="1428278"/>
                </a:cubicBezTo>
                <a:cubicBezTo>
                  <a:pt x="3059512" y="1434338"/>
                  <a:pt x="3063252" y="1435739"/>
                  <a:pt x="3062977" y="1442726"/>
                </a:cubicBezTo>
                <a:lnTo>
                  <a:pt x="3058116" y="1470208"/>
                </a:lnTo>
                <a:lnTo>
                  <a:pt x="3054413" y="1510227"/>
                </a:lnTo>
                <a:lnTo>
                  <a:pt x="3048062" y="1543264"/>
                </a:lnTo>
                <a:lnTo>
                  <a:pt x="3057502" y="1722152"/>
                </a:lnTo>
                <a:lnTo>
                  <a:pt x="3060315" y="1735238"/>
                </a:lnTo>
                <a:cubicBezTo>
                  <a:pt x="3060393" y="1750116"/>
                  <a:pt x="3060470" y="1764992"/>
                  <a:pt x="3060548" y="1779870"/>
                </a:cubicBezTo>
                <a:cubicBezTo>
                  <a:pt x="3063083" y="1812386"/>
                  <a:pt x="3065616" y="1844904"/>
                  <a:pt x="3068151" y="1877420"/>
                </a:cubicBezTo>
                <a:lnTo>
                  <a:pt x="3074915" y="1880634"/>
                </a:lnTo>
                <a:lnTo>
                  <a:pt x="3076045" y="1891062"/>
                </a:lnTo>
                <a:cubicBezTo>
                  <a:pt x="3075582" y="1891854"/>
                  <a:pt x="3076798" y="1906910"/>
                  <a:pt x="3076789" y="1907535"/>
                </a:cubicBezTo>
                <a:lnTo>
                  <a:pt x="3071832" y="1944779"/>
                </a:lnTo>
                <a:cubicBezTo>
                  <a:pt x="3107557" y="2606847"/>
                  <a:pt x="3143281" y="3268914"/>
                  <a:pt x="3179006" y="3930982"/>
                </a:cubicBezTo>
                <a:lnTo>
                  <a:pt x="29024" y="4097221"/>
                </a:lnTo>
                <a:cubicBezTo>
                  <a:pt x="19763" y="4097686"/>
                  <a:pt x="11201" y="4094662"/>
                  <a:pt x="4836" y="4089390"/>
                </a:cubicBezTo>
                <a:lnTo>
                  <a:pt x="0" y="4080025"/>
                </a:lnTo>
                <a:lnTo>
                  <a:pt x="0" y="155087"/>
                </a:lnTo>
                <a:close/>
              </a:path>
            </a:pathLst>
          </a:custGeom>
        </p:spPr>
      </p:pic>
      <p:sp>
        <p:nvSpPr>
          <p:cNvPr id="43" name="Rectangle 42">
            <a:extLst>
              <a:ext uri="{FF2B5EF4-FFF2-40B4-BE49-F238E27FC236}">
                <a16:creationId xmlns:a16="http://schemas.microsoft.com/office/drawing/2014/main" id="{B90AE50C-1C0F-45CA-B1B4-09773E3EE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320000">
            <a:off x="2479554" y="2737727"/>
            <a:ext cx="4139273" cy="3421997"/>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video game&#10;&#10;Description automatically generated">
            <a:extLst>
              <a:ext uri="{FF2B5EF4-FFF2-40B4-BE49-F238E27FC236}">
                <a16:creationId xmlns:a16="http://schemas.microsoft.com/office/drawing/2014/main" id="{DC6695C0-8D48-3DD2-4053-3EB44B180D9C}"/>
              </a:ext>
            </a:extLst>
          </p:cNvPr>
          <p:cNvPicPr>
            <a:picLocks noChangeAspect="1"/>
          </p:cNvPicPr>
          <p:nvPr/>
        </p:nvPicPr>
        <p:blipFill>
          <a:blip r:embed="rId4">
            <a:extLst>
              <a:ext uri="{28A0092B-C50C-407E-A947-70E740481C1C}">
                <a14:useLocalDpi xmlns:a14="http://schemas.microsoft.com/office/drawing/2010/main" val="0"/>
              </a:ext>
            </a:extLst>
          </a:blip>
          <a:srcRect t="31147" r="-1" b="-1"/>
          <a:stretch/>
        </p:blipFill>
        <p:spPr>
          <a:xfrm>
            <a:off x="2890495" y="2434008"/>
            <a:ext cx="3316862" cy="4047170"/>
          </a:xfrm>
          <a:custGeom>
            <a:avLst/>
            <a:gdLst/>
            <a:ahLst/>
            <a:cxnLst/>
            <a:rect l="l" t="t" r="r" b="b"/>
            <a:pathLst>
              <a:path w="3689267" h="4501572">
                <a:moveTo>
                  <a:pt x="146701" y="0"/>
                </a:moveTo>
                <a:lnTo>
                  <a:pt x="3653091" y="122446"/>
                </a:lnTo>
                <a:cubicBezTo>
                  <a:pt x="3673703" y="123220"/>
                  <a:pt x="3689862" y="139182"/>
                  <a:pt x="3689251" y="158172"/>
                </a:cubicBezTo>
                <a:cubicBezTo>
                  <a:pt x="3669521" y="845943"/>
                  <a:pt x="3597888" y="2935567"/>
                  <a:pt x="3541672" y="4499349"/>
                </a:cubicBezTo>
                <a:cubicBezTo>
                  <a:pt x="3541645" y="4500090"/>
                  <a:pt x="3541619" y="4500831"/>
                  <a:pt x="3541592" y="4501572"/>
                </a:cubicBezTo>
                <a:lnTo>
                  <a:pt x="31542" y="4378998"/>
                </a:lnTo>
                <a:cubicBezTo>
                  <a:pt x="13746" y="4378313"/>
                  <a:pt x="-333" y="4368855"/>
                  <a:pt x="7" y="4357805"/>
                </a:cubicBezTo>
                <a:lnTo>
                  <a:pt x="50101" y="2923277"/>
                </a:lnTo>
                <a:lnTo>
                  <a:pt x="41490" y="2892689"/>
                </a:lnTo>
                <a:cubicBezTo>
                  <a:pt x="41323" y="2854533"/>
                  <a:pt x="46506" y="2732434"/>
                  <a:pt x="49099" y="2694345"/>
                </a:cubicBezTo>
                <a:lnTo>
                  <a:pt x="57042" y="2664152"/>
                </a:lnTo>
                <a:lnTo>
                  <a:pt x="59353" y="2658358"/>
                </a:lnTo>
                <a:lnTo>
                  <a:pt x="66306" y="2459229"/>
                </a:lnTo>
                <a:lnTo>
                  <a:pt x="68550" y="2394981"/>
                </a:lnTo>
                <a:cubicBezTo>
                  <a:pt x="68907" y="2358706"/>
                  <a:pt x="69266" y="2322429"/>
                  <a:pt x="69623" y="2286154"/>
                </a:cubicBezTo>
                <a:lnTo>
                  <a:pt x="62441" y="2281935"/>
                </a:lnTo>
                <a:lnTo>
                  <a:pt x="72101" y="2211161"/>
                </a:lnTo>
                <a:cubicBezTo>
                  <a:pt x="96968" y="1474108"/>
                  <a:pt x="121835" y="737053"/>
                  <a:pt x="146701" y="0"/>
                </a:cubicBezTo>
                <a:close/>
              </a:path>
            </a:pathLst>
          </a:custGeom>
        </p:spPr>
      </p:pic>
    </p:spTree>
    <p:extLst>
      <p:ext uri="{BB962C8B-B14F-4D97-AF65-F5344CB8AC3E}">
        <p14:creationId xmlns:p14="http://schemas.microsoft.com/office/powerpoint/2010/main" val="30870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6255-F899-6E9B-212C-28A2EE255DFB}"/>
              </a:ext>
            </a:extLst>
          </p:cNvPr>
          <p:cNvSpPr>
            <a:spLocks noGrp="1"/>
          </p:cNvSpPr>
          <p:nvPr>
            <p:ph type="title"/>
          </p:nvPr>
        </p:nvSpPr>
        <p:spPr>
          <a:xfrm>
            <a:off x="1227328" y="180602"/>
            <a:ext cx="9493249" cy="791959"/>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A19D4C8C-1D39-99FF-9071-B3F4BE86502E}"/>
              </a:ext>
            </a:extLst>
          </p:cNvPr>
          <p:cNvSpPr>
            <a:spLocks noGrp="1"/>
          </p:cNvSpPr>
          <p:nvPr>
            <p:ph idx="1"/>
          </p:nvPr>
        </p:nvSpPr>
        <p:spPr>
          <a:xfrm>
            <a:off x="186014" y="1196104"/>
            <a:ext cx="8423262" cy="4489383"/>
          </a:xfrm>
        </p:spPr>
        <p:txBody>
          <a:bodyPr>
            <a:normAutofit/>
          </a:bodyPr>
          <a:lstStyle/>
          <a:p>
            <a:r>
              <a:rPr lang="en-GB" dirty="0"/>
              <a:t>Sub-Genres of Platformer:</a:t>
            </a:r>
          </a:p>
          <a:p>
            <a:pPr lvl="1"/>
            <a:r>
              <a:rPr lang="en-GB" dirty="0"/>
              <a:t>Isometric Platformers – Platform mechanics and gameplay shift into 3D. Early games in this sub-genre were purely sprite-based, but advancements in 3D hardware and capabilities make this more of a design choice than a technical necessity. </a:t>
            </a:r>
          </a:p>
          <a:p>
            <a:pPr lvl="2"/>
            <a:r>
              <a:rPr lang="en-GB" dirty="0"/>
              <a:t>Congo Bongo</a:t>
            </a:r>
          </a:p>
          <a:p>
            <a:pPr lvl="2"/>
            <a:r>
              <a:rPr lang="en-GB" dirty="0"/>
              <a:t>Knightlore</a:t>
            </a:r>
          </a:p>
          <a:p>
            <a:pPr lvl="2"/>
            <a:r>
              <a:rPr lang="en-GB" dirty="0"/>
              <a:t>Alien8</a:t>
            </a:r>
          </a:p>
        </p:txBody>
      </p:sp>
      <p:pic>
        <p:nvPicPr>
          <p:cNvPr id="17" name="Picture 16" descr="A video game screen with a purple and white object&#10;&#10;Description automatically generated with medium confidence">
            <a:extLst>
              <a:ext uri="{FF2B5EF4-FFF2-40B4-BE49-F238E27FC236}">
                <a16:creationId xmlns:a16="http://schemas.microsoft.com/office/drawing/2014/main" id="{A5569365-1DAD-748C-9AEC-1E3C2B167416}"/>
              </a:ext>
            </a:extLst>
          </p:cNvPr>
          <p:cNvPicPr>
            <a:picLocks noChangeAspect="1"/>
          </p:cNvPicPr>
          <p:nvPr/>
        </p:nvPicPr>
        <p:blipFill>
          <a:blip r:embed="rId2">
            <a:extLst>
              <a:ext uri="{28A0092B-C50C-407E-A947-70E740481C1C}">
                <a14:useLocalDpi xmlns:a14="http://schemas.microsoft.com/office/drawing/2010/main" val="0"/>
              </a:ext>
            </a:extLst>
          </a:blip>
          <a:srcRect l="8548" t="9622" r="7838" b="9225"/>
          <a:stretch/>
        </p:blipFill>
        <p:spPr>
          <a:xfrm>
            <a:off x="8952770" y="857553"/>
            <a:ext cx="2847758" cy="2090368"/>
          </a:xfrm>
          <a:prstGeom prst="rect">
            <a:avLst/>
          </a:prstGeom>
        </p:spPr>
      </p:pic>
      <p:sp>
        <p:nvSpPr>
          <p:cNvPr id="18" name="TextBox 17">
            <a:extLst>
              <a:ext uri="{FF2B5EF4-FFF2-40B4-BE49-F238E27FC236}">
                <a16:creationId xmlns:a16="http://schemas.microsoft.com/office/drawing/2014/main" id="{519FD66C-34E4-B3B3-A5B0-377886E0B0AB}"/>
              </a:ext>
            </a:extLst>
          </p:cNvPr>
          <p:cNvSpPr txBox="1"/>
          <p:nvPr/>
        </p:nvSpPr>
        <p:spPr>
          <a:xfrm>
            <a:off x="9602810" y="2912010"/>
            <a:ext cx="2133601" cy="215444"/>
          </a:xfrm>
          <a:prstGeom prst="rect">
            <a:avLst/>
          </a:prstGeom>
          <a:noFill/>
        </p:spPr>
        <p:txBody>
          <a:bodyPr wrap="square" rtlCol="0">
            <a:spAutoFit/>
          </a:bodyPr>
          <a:lstStyle/>
          <a:p>
            <a:r>
              <a:rPr lang="en-GB" sz="800" dirty="0"/>
              <a:t>Alien8 ©Ultimate Play The Game 1985</a:t>
            </a:r>
          </a:p>
        </p:txBody>
      </p:sp>
      <p:pic>
        <p:nvPicPr>
          <p:cNvPr id="5" name="Picture 4" descr="A video game screen with green and blue objects&#10;&#10;Description automatically generated">
            <a:extLst>
              <a:ext uri="{FF2B5EF4-FFF2-40B4-BE49-F238E27FC236}">
                <a16:creationId xmlns:a16="http://schemas.microsoft.com/office/drawing/2014/main" id="{BE9F2F3B-8508-66A1-12E0-F6E796408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770" y="3207631"/>
            <a:ext cx="2847758" cy="2146591"/>
          </a:xfrm>
          <a:prstGeom prst="rect">
            <a:avLst/>
          </a:prstGeom>
        </p:spPr>
      </p:pic>
      <p:sp>
        <p:nvSpPr>
          <p:cNvPr id="6" name="TextBox 5">
            <a:extLst>
              <a:ext uri="{FF2B5EF4-FFF2-40B4-BE49-F238E27FC236}">
                <a16:creationId xmlns:a16="http://schemas.microsoft.com/office/drawing/2014/main" id="{2AFE68DC-CF89-15AB-380C-FDBBC92901A0}"/>
              </a:ext>
            </a:extLst>
          </p:cNvPr>
          <p:cNvSpPr txBox="1"/>
          <p:nvPr/>
        </p:nvSpPr>
        <p:spPr>
          <a:xfrm>
            <a:off x="9443021" y="5354222"/>
            <a:ext cx="2357507" cy="215444"/>
          </a:xfrm>
          <a:prstGeom prst="rect">
            <a:avLst/>
          </a:prstGeom>
          <a:noFill/>
        </p:spPr>
        <p:txBody>
          <a:bodyPr wrap="square" rtlCol="0">
            <a:spAutoFit/>
          </a:bodyPr>
          <a:lstStyle/>
          <a:p>
            <a:r>
              <a:rPr lang="en-GB" sz="800" dirty="0"/>
              <a:t>Knightlore ©Ultimate Play The Game 1984</a:t>
            </a:r>
          </a:p>
        </p:txBody>
      </p:sp>
      <p:pic>
        <p:nvPicPr>
          <p:cNvPr id="8" name="Picture 7" descr="A video game with a pixelated image&#10;&#10;Description automatically generated">
            <a:extLst>
              <a:ext uri="{FF2B5EF4-FFF2-40B4-BE49-F238E27FC236}">
                <a16:creationId xmlns:a16="http://schemas.microsoft.com/office/drawing/2014/main" id="{2C94C67A-F942-16CA-A5EB-3A90FA1A6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053" y="3019732"/>
            <a:ext cx="2133600" cy="2438400"/>
          </a:xfrm>
          <a:prstGeom prst="rect">
            <a:avLst/>
          </a:prstGeom>
        </p:spPr>
      </p:pic>
      <p:sp>
        <p:nvSpPr>
          <p:cNvPr id="9" name="TextBox 8">
            <a:extLst>
              <a:ext uri="{FF2B5EF4-FFF2-40B4-BE49-F238E27FC236}">
                <a16:creationId xmlns:a16="http://schemas.microsoft.com/office/drawing/2014/main" id="{AC79C3B3-CA78-7DC0-E30D-1759D2C1D6C5}"/>
              </a:ext>
            </a:extLst>
          </p:cNvPr>
          <p:cNvSpPr txBox="1"/>
          <p:nvPr/>
        </p:nvSpPr>
        <p:spPr>
          <a:xfrm>
            <a:off x="7514548" y="5470043"/>
            <a:ext cx="1438222" cy="215444"/>
          </a:xfrm>
          <a:prstGeom prst="rect">
            <a:avLst/>
          </a:prstGeom>
          <a:noFill/>
        </p:spPr>
        <p:txBody>
          <a:bodyPr wrap="square" rtlCol="0">
            <a:spAutoFit/>
          </a:bodyPr>
          <a:lstStyle/>
          <a:p>
            <a:r>
              <a:rPr lang="en-GB" sz="800" dirty="0"/>
              <a:t>Congo Bongo ©Sega 1983</a:t>
            </a:r>
          </a:p>
        </p:txBody>
      </p:sp>
    </p:spTree>
    <p:extLst>
      <p:ext uri="{BB962C8B-B14F-4D97-AF65-F5344CB8AC3E}">
        <p14:creationId xmlns:p14="http://schemas.microsoft.com/office/powerpoint/2010/main" val="1781272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6255-F899-6E9B-212C-28A2EE255DFB}"/>
              </a:ext>
            </a:extLst>
          </p:cNvPr>
          <p:cNvSpPr>
            <a:spLocks noGrp="1"/>
          </p:cNvSpPr>
          <p:nvPr>
            <p:ph type="title"/>
          </p:nvPr>
        </p:nvSpPr>
        <p:spPr>
          <a:xfrm>
            <a:off x="1227328" y="180602"/>
            <a:ext cx="9493249" cy="791959"/>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A19D4C8C-1D39-99FF-9071-B3F4BE86502E}"/>
              </a:ext>
            </a:extLst>
          </p:cNvPr>
          <p:cNvSpPr>
            <a:spLocks noGrp="1"/>
          </p:cNvSpPr>
          <p:nvPr>
            <p:ph idx="1"/>
          </p:nvPr>
        </p:nvSpPr>
        <p:spPr>
          <a:xfrm>
            <a:off x="186014" y="1196105"/>
            <a:ext cx="11830750" cy="1149708"/>
          </a:xfrm>
        </p:spPr>
        <p:txBody>
          <a:bodyPr/>
          <a:lstStyle/>
          <a:p>
            <a:r>
              <a:rPr lang="en-GB" dirty="0"/>
              <a:t>Nintendo’s </a:t>
            </a:r>
            <a:r>
              <a:rPr lang="en-GB" i="1" dirty="0"/>
              <a:t>Donkey Kong </a:t>
            </a:r>
            <a:r>
              <a:rPr lang="en-GB" dirty="0"/>
              <a:t>(Miyamoto, 1981) is often credited as being the first platformer. Alt (2023) suggests that the credit actually belongs to </a:t>
            </a:r>
            <a:r>
              <a:rPr lang="en-GB" i="1" dirty="0"/>
              <a:t>Space Panic </a:t>
            </a:r>
            <a:r>
              <a:rPr lang="en-GB" dirty="0"/>
              <a:t>(Universal, 1980), which does bare a strong resemblance to </a:t>
            </a:r>
            <a:r>
              <a:rPr lang="en-GB" i="1" dirty="0"/>
              <a:t>Donkey Kong</a:t>
            </a:r>
            <a:r>
              <a:rPr lang="en-GB" dirty="0"/>
              <a:t>. </a:t>
            </a:r>
          </a:p>
        </p:txBody>
      </p:sp>
      <p:pic>
        <p:nvPicPr>
          <p:cNvPr id="5" name="Picture 4">
            <a:extLst>
              <a:ext uri="{FF2B5EF4-FFF2-40B4-BE49-F238E27FC236}">
                <a16:creationId xmlns:a16="http://schemas.microsoft.com/office/drawing/2014/main" id="{96EE067C-26B7-E925-07D7-AED05360786C}"/>
              </a:ext>
            </a:extLst>
          </p:cNvPr>
          <p:cNvPicPr>
            <a:picLocks noChangeAspect="1"/>
          </p:cNvPicPr>
          <p:nvPr/>
        </p:nvPicPr>
        <p:blipFill>
          <a:blip r:embed="rId2"/>
          <a:stretch>
            <a:fillRect/>
          </a:stretch>
        </p:blipFill>
        <p:spPr>
          <a:xfrm>
            <a:off x="6532170" y="2053205"/>
            <a:ext cx="5409560" cy="3338178"/>
          </a:xfrm>
          <a:prstGeom prst="rect">
            <a:avLst/>
          </a:prstGeom>
        </p:spPr>
      </p:pic>
      <p:sp>
        <p:nvSpPr>
          <p:cNvPr id="6" name="TextBox 5">
            <a:extLst>
              <a:ext uri="{FF2B5EF4-FFF2-40B4-BE49-F238E27FC236}">
                <a16:creationId xmlns:a16="http://schemas.microsoft.com/office/drawing/2014/main" id="{32ADFE25-0037-463C-DF00-CD9E330C0240}"/>
              </a:ext>
            </a:extLst>
          </p:cNvPr>
          <p:cNvSpPr txBox="1"/>
          <p:nvPr/>
        </p:nvSpPr>
        <p:spPr>
          <a:xfrm>
            <a:off x="7280519" y="5360785"/>
            <a:ext cx="1813076" cy="215444"/>
          </a:xfrm>
          <a:prstGeom prst="rect">
            <a:avLst/>
          </a:prstGeom>
          <a:noFill/>
        </p:spPr>
        <p:txBody>
          <a:bodyPr wrap="square" rtlCol="0">
            <a:spAutoFit/>
          </a:bodyPr>
          <a:lstStyle/>
          <a:p>
            <a:r>
              <a:rPr lang="en-GB" sz="800" dirty="0"/>
              <a:t>Space Panic (1980) ©Universal</a:t>
            </a:r>
          </a:p>
        </p:txBody>
      </p:sp>
      <p:sp>
        <p:nvSpPr>
          <p:cNvPr id="7" name="TextBox 6">
            <a:extLst>
              <a:ext uri="{FF2B5EF4-FFF2-40B4-BE49-F238E27FC236}">
                <a16:creationId xmlns:a16="http://schemas.microsoft.com/office/drawing/2014/main" id="{0E044E54-F59E-962E-3080-D65510BA0221}"/>
              </a:ext>
            </a:extLst>
          </p:cNvPr>
          <p:cNvSpPr txBox="1"/>
          <p:nvPr/>
        </p:nvSpPr>
        <p:spPr>
          <a:xfrm>
            <a:off x="10203688" y="5360785"/>
            <a:ext cx="1813076" cy="215444"/>
          </a:xfrm>
          <a:prstGeom prst="rect">
            <a:avLst/>
          </a:prstGeom>
          <a:noFill/>
        </p:spPr>
        <p:txBody>
          <a:bodyPr wrap="square" rtlCol="0">
            <a:spAutoFit/>
          </a:bodyPr>
          <a:lstStyle/>
          <a:p>
            <a:r>
              <a:rPr lang="en-GB" sz="800" dirty="0"/>
              <a:t>Donkey Kong (1981) ©Nintendo</a:t>
            </a:r>
          </a:p>
        </p:txBody>
      </p:sp>
      <p:sp>
        <p:nvSpPr>
          <p:cNvPr id="8" name="Content Placeholder 2">
            <a:extLst>
              <a:ext uri="{FF2B5EF4-FFF2-40B4-BE49-F238E27FC236}">
                <a16:creationId xmlns:a16="http://schemas.microsoft.com/office/drawing/2014/main" id="{823B3237-15C7-3887-4C62-C96B9A085C36}"/>
              </a:ext>
            </a:extLst>
          </p:cNvPr>
          <p:cNvSpPr txBox="1">
            <a:spLocks/>
          </p:cNvSpPr>
          <p:nvPr/>
        </p:nvSpPr>
        <p:spPr>
          <a:xfrm>
            <a:off x="186013" y="2197160"/>
            <a:ext cx="6271123" cy="342358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dirty="0"/>
              <a:t>Both games utilise platforms, ladders, and obstacles (aliens and barrels respectively) that will kill the player on contact.</a:t>
            </a:r>
          </a:p>
          <a:p>
            <a:pPr lvl="1"/>
            <a:r>
              <a:rPr lang="en-GB" dirty="0"/>
              <a:t>In both games, the player needs to avoid the obstacles and climb the ladder to the top of the screen to progress to the next screen/level. Being confined to a single screen was due to technical limitation of the hardware.</a:t>
            </a:r>
          </a:p>
          <a:p>
            <a:pPr lvl="1"/>
            <a:r>
              <a:rPr lang="en-GB" dirty="0"/>
              <a:t>However, the real difference is the use of </a:t>
            </a:r>
            <a:r>
              <a:rPr lang="en-GB" b="1" dirty="0"/>
              <a:t>gravity</a:t>
            </a:r>
            <a:r>
              <a:rPr lang="en-GB" dirty="0"/>
              <a:t> in the game. In </a:t>
            </a:r>
            <a:r>
              <a:rPr lang="en-GB" i="1" dirty="0"/>
              <a:t>Donkey Kong </a:t>
            </a:r>
            <a:r>
              <a:rPr lang="en-GB" dirty="0" err="1"/>
              <a:t>Jumpman</a:t>
            </a:r>
            <a:r>
              <a:rPr lang="en-GB" dirty="0"/>
              <a:t> (before his name was changed to Mario) jumps over the barrels, whereas in </a:t>
            </a:r>
            <a:r>
              <a:rPr lang="en-GB" i="1" dirty="0"/>
              <a:t>Space Panic</a:t>
            </a:r>
            <a:r>
              <a:rPr lang="en-GB" dirty="0"/>
              <a:t> our player digs holes in the platforms to trap the aliens and then fills them up, causing the alien to fall.</a:t>
            </a:r>
          </a:p>
        </p:txBody>
      </p:sp>
      <p:sp>
        <p:nvSpPr>
          <p:cNvPr id="9" name="Content Placeholder 2">
            <a:extLst>
              <a:ext uri="{FF2B5EF4-FFF2-40B4-BE49-F238E27FC236}">
                <a16:creationId xmlns:a16="http://schemas.microsoft.com/office/drawing/2014/main" id="{75C41006-80D6-4E83-AEE5-EEB44DEA0B2C}"/>
              </a:ext>
            </a:extLst>
          </p:cNvPr>
          <p:cNvSpPr txBox="1">
            <a:spLocks/>
          </p:cNvSpPr>
          <p:nvPr/>
        </p:nvSpPr>
        <p:spPr>
          <a:xfrm>
            <a:off x="180625" y="5620743"/>
            <a:ext cx="11830750" cy="11497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It has been argued that </a:t>
            </a:r>
            <a:r>
              <a:rPr lang="en-GB" i="1" dirty="0"/>
              <a:t>Donkey Kong </a:t>
            </a:r>
            <a:r>
              <a:rPr lang="en-GB" dirty="0"/>
              <a:t>had a much broader appeal and popularity than </a:t>
            </a:r>
            <a:r>
              <a:rPr lang="en-GB" i="1" dirty="0"/>
              <a:t>Space Panic</a:t>
            </a:r>
            <a:r>
              <a:rPr lang="en-GB" dirty="0"/>
              <a:t>, and that subsequent platformers probably owe more to </a:t>
            </a:r>
            <a:r>
              <a:rPr lang="en-GB" i="1" dirty="0"/>
              <a:t>Donkey Kong</a:t>
            </a:r>
            <a:r>
              <a:rPr lang="en-GB" dirty="0"/>
              <a:t> for establishing the expectations of the genre (</a:t>
            </a:r>
            <a:r>
              <a:rPr lang="en-GB" dirty="0" err="1"/>
              <a:t>Retrogame</a:t>
            </a:r>
            <a:r>
              <a:rPr lang="en-GB" dirty="0"/>
              <a:t> Deconstruction Zone, 2020).</a:t>
            </a:r>
          </a:p>
        </p:txBody>
      </p:sp>
    </p:spTree>
    <p:extLst>
      <p:ext uri="{BB962C8B-B14F-4D97-AF65-F5344CB8AC3E}">
        <p14:creationId xmlns:p14="http://schemas.microsoft.com/office/powerpoint/2010/main" val="2557620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3702-140A-A6E2-B653-83C07B9B4EF7}"/>
              </a:ext>
            </a:extLst>
          </p:cNvPr>
          <p:cNvSpPr>
            <a:spLocks noGrp="1"/>
          </p:cNvSpPr>
          <p:nvPr>
            <p:ph type="title"/>
          </p:nvPr>
        </p:nvSpPr>
        <p:spPr>
          <a:xfrm>
            <a:off x="1219200" y="365126"/>
            <a:ext cx="9493249" cy="783292"/>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AA7AC3B2-D85A-FAE6-D973-513A6A81B615}"/>
              </a:ext>
            </a:extLst>
          </p:cNvPr>
          <p:cNvSpPr>
            <a:spLocks noGrp="1"/>
          </p:cNvSpPr>
          <p:nvPr>
            <p:ph idx="1"/>
          </p:nvPr>
        </p:nvSpPr>
        <p:spPr>
          <a:xfrm>
            <a:off x="381673" y="1346682"/>
            <a:ext cx="8956536" cy="3204732"/>
          </a:xfrm>
        </p:spPr>
        <p:txBody>
          <a:bodyPr/>
          <a:lstStyle/>
          <a:p>
            <a:r>
              <a:rPr lang="en-GB" dirty="0"/>
              <a:t>Platform games changed as technology expanded, enabling the player to go beyond the confines of a single screen.</a:t>
            </a:r>
          </a:p>
          <a:p>
            <a:pPr lvl="1"/>
            <a:r>
              <a:rPr lang="en-GB" dirty="0"/>
              <a:t>Flip-Screen – When reaching the extreme left or right of the screen, the next screen is drawn and is designed to be a continuation of the same space, with the player being positioned on the opposite side to where they left the previous screen. Enemy NPCs were confined to their own screen.</a:t>
            </a:r>
          </a:p>
          <a:p>
            <a:pPr lvl="1"/>
            <a:r>
              <a:rPr lang="en-GB" dirty="0"/>
              <a:t>Sierra’s </a:t>
            </a:r>
            <a:r>
              <a:rPr lang="en-GB" i="1" dirty="0"/>
              <a:t>Quest for Glory </a:t>
            </a:r>
            <a:r>
              <a:rPr lang="en-GB" dirty="0"/>
              <a:t>series allowed enemy NPCs to follow the player screen to screen.</a:t>
            </a:r>
            <a:endParaRPr lang="en-GB" i="1" dirty="0"/>
          </a:p>
          <a:p>
            <a:pPr lvl="1"/>
            <a:r>
              <a:rPr lang="en-GB" dirty="0"/>
              <a:t>Flip-Screen was more popular on home computers, which were generally not technically capable of handle scrolling.</a:t>
            </a:r>
          </a:p>
          <a:p>
            <a:pPr lvl="1"/>
            <a:endParaRPr lang="en-GB" dirty="0"/>
          </a:p>
        </p:txBody>
      </p:sp>
      <p:pic>
        <p:nvPicPr>
          <p:cNvPr id="5" name="Picture 4" descr="A video game with two people in a room&#10;&#10;Description automatically generated">
            <a:extLst>
              <a:ext uri="{FF2B5EF4-FFF2-40B4-BE49-F238E27FC236}">
                <a16:creationId xmlns:a16="http://schemas.microsoft.com/office/drawing/2014/main" id="{EE681350-B65E-32D7-7BD4-3C0E12CBE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5793" y="725146"/>
            <a:ext cx="2362200" cy="1828800"/>
          </a:xfrm>
          <a:prstGeom prst="rect">
            <a:avLst/>
          </a:prstGeom>
        </p:spPr>
      </p:pic>
      <p:sp>
        <p:nvSpPr>
          <p:cNvPr id="6" name="TextBox 5">
            <a:extLst>
              <a:ext uri="{FF2B5EF4-FFF2-40B4-BE49-F238E27FC236}">
                <a16:creationId xmlns:a16="http://schemas.microsoft.com/office/drawing/2014/main" id="{49B03F36-33EC-B60E-87F9-523BA9B46A53}"/>
              </a:ext>
            </a:extLst>
          </p:cNvPr>
          <p:cNvSpPr txBox="1"/>
          <p:nvPr/>
        </p:nvSpPr>
        <p:spPr>
          <a:xfrm>
            <a:off x="10072525" y="2553946"/>
            <a:ext cx="1855468" cy="215444"/>
          </a:xfrm>
          <a:prstGeom prst="rect">
            <a:avLst/>
          </a:prstGeom>
          <a:noFill/>
        </p:spPr>
        <p:txBody>
          <a:bodyPr wrap="square" rtlCol="0">
            <a:spAutoFit/>
          </a:bodyPr>
          <a:lstStyle/>
          <a:p>
            <a:r>
              <a:rPr lang="en-GB" sz="800" dirty="0"/>
              <a:t>Impossible Mission ©</a:t>
            </a:r>
            <a:r>
              <a:rPr lang="en-GB" sz="800" dirty="0" err="1"/>
              <a:t>Epyx</a:t>
            </a:r>
            <a:r>
              <a:rPr lang="en-GB" sz="800" dirty="0"/>
              <a:t> 1984</a:t>
            </a:r>
          </a:p>
        </p:txBody>
      </p:sp>
      <p:pic>
        <p:nvPicPr>
          <p:cNvPr id="8" name="Picture 7" descr="A screenshot of a video game&#10;&#10;Description automatically generated">
            <a:extLst>
              <a:ext uri="{FF2B5EF4-FFF2-40B4-BE49-F238E27FC236}">
                <a16:creationId xmlns:a16="http://schemas.microsoft.com/office/drawing/2014/main" id="{0B0626C5-8896-C10E-2CBD-4BEED0F59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699" y="4782225"/>
            <a:ext cx="2619500" cy="1637188"/>
          </a:xfrm>
          <a:prstGeom prst="rect">
            <a:avLst/>
          </a:prstGeom>
        </p:spPr>
      </p:pic>
      <p:sp>
        <p:nvSpPr>
          <p:cNvPr id="9" name="Content Placeholder 2">
            <a:extLst>
              <a:ext uri="{FF2B5EF4-FFF2-40B4-BE49-F238E27FC236}">
                <a16:creationId xmlns:a16="http://schemas.microsoft.com/office/drawing/2014/main" id="{7C9E7D25-2BEB-6584-693C-1B211599DD47}"/>
              </a:ext>
            </a:extLst>
          </p:cNvPr>
          <p:cNvSpPr txBox="1">
            <a:spLocks/>
          </p:cNvSpPr>
          <p:nvPr/>
        </p:nvSpPr>
        <p:spPr>
          <a:xfrm>
            <a:off x="381672" y="4684929"/>
            <a:ext cx="8357725" cy="15542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Aside - Although more an Action/Adventure title than a platformer, </a:t>
            </a:r>
            <a:r>
              <a:rPr lang="en-GB" i="1" dirty="0"/>
              <a:t>The Last Ninja</a:t>
            </a:r>
            <a:r>
              <a:rPr lang="en-GB" dirty="0"/>
              <a:t> games were very creative with their flip-screen design. The next screen is drawn/generated in front of the player from back to front, with trees and props generated last.</a:t>
            </a:r>
          </a:p>
          <a:p>
            <a:pPr lvl="1"/>
            <a:endParaRPr lang="en-GB" dirty="0"/>
          </a:p>
        </p:txBody>
      </p:sp>
      <p:sp>
        <p:nvSpPr>
          <p:cNvPr id="10" name="TextBox 9">
            <a:extLst>
              <a:ext uri="{FF2B5EF4-FFF2-40B4-BE49-F238E27FC236}">
                <a16:creationId xmlns:a16="http://schemas.microsoft.com/office/drawing/2014/main" id="{46E972C1-877B-15FD-EDC8-7E0A409989F1}"/>
              </a:ext>
            </a:extLst>
          </p:cNvPr>
          <p:cNvSpPr txBox="1"/>
          <p:nvPr/>
        </p:nvSpPr>
        <p:spPr>
          <a:xfrm>
            <a:off x="10243947" y="6419413"/>
            <a:ext cx="1831083" cy="215444"/>
          </a:xfrm>
          <a:prstGeom prst="rect">
            <a:avLst/>
          </a:prstGeom>
          <a:noFill/>
        </p:spPr>
        <p:txBody>
          <a:bodyPr wrap="square" rtlCol="0">
            <a:spAutoFit/>
          </a:bodyPr>
          <a:lstStyle/>
          <a:p>
            <a:r>
              <a:rPr lang="en-GB" sz="800" dirty="0"/>
              <a:t>The Last Ninja ©System 3 1987</a:t>
            </a:r>
          </a:p>
        </p:txBody>
      </p:sp>
      <p:pic>
        <p:nvPicPr>
          <p:cNvPr id="12" name="Picture 11" descr="A screenshot of a video game&#10;&#10;Description automatically generated">
            <a:extLst>
              <a:ext uri="{FF2B5EF4-FFF2-40B4-BE49-F238E27FC236}">
                <a16:creationId xmlns:a16="http://schemas.microsoft.com/office/drawing/2014/main" id="{58ED1E87-8415-81EC-06FB-55BEF39E0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341" y="2891987"/>
            <a:ext cx="2889123" cy="1625658"/>
          </a:xfrm>
          <a:prstGeom prst="rect">
            <a:avLst/>
          </a:prstGeom>
        </p:spPr>
      </p:pic>
      <p:sp>
        <p:nvSpPr>
          <p:cNvPr id="13" name="TextBox 12">
            <a:extLst>
              <a:ext uri="{FF2B5EF4-FFF2-40B4-BE49-F238E27FC236}">
                <a16:creationId xmlns:a16="http://schemas.microsoft.com/office/drawing/2014/main" id="{15AF8719-3CEA-7959-CC0C-90E6533F98F9}"/>
              </a:ext>
            </a:extLst>
          </p:cNvPr>
          <p:cNvSpPr txBox="1"/>
          <p:nvPr/>
        </p:nvSpPr>
        <p:spPr>
          <a:xfrm>
            <a:off x="10615168" y="4509537"/>
            <a:ext cx="1407030" cy="215444"/>
          </a:xfrm>
          <a:prstGeom prst="rect">
            <a:avLst/>
          </a:prstGeom>
          <a:noFill/>
        </p:spPr>
        <p:txBody>
          <a:bodyPr wrap="square" rtlCol="0">
            <a:spAutoFit/>
          </a:bodyPr>
          <a:lstStyle/>
          <a:p>
            <a:r>
              <a:rPr lang="en-GB" sz="800" dirty="0"/>
              <a:t>Doctor What! ©CRC 1985</a:t>
            </a:r>
          </a:p>
        </p:txBody>
      </p:sp>
    </p:spTree>
    <p:extLst>
      <p:ext uri="{BB962C8B-B14F-4D97-AF65-F5344CB8AC3E}">
        <p14:creationId xmlns:p14="http://schemas.microsoft.com/office/powerpoint/2010/main" val="83749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BDFC-70B4-D103-8BD8-83E3655D89E8}"/>
              </a:ext>
            </a:extLst>
          </p:cNvPr>
          <p:cNvSpPr>
            <a:spLocks noGrp="1"/>
          </p:cNvSpPr>
          <p:nvPr>
            <p:ph type="title"/>
          </p:nvPr>
        </p:nvSpPr>
        <p:spPr>
          <a:xfrm>
            <a:off x="1219200" y="365125"/>
            <a:ext cx="9493249" cy="774625"/>
          </a:xfrm>
        </p:spPr>
        <p:txBody>
          <a:bodyPr/>
          <a:lstStyle/>
          <a:p>
            <a:r>
              <a:rPr lang="en-GB" dirty="0"/>
              <a:t>Platform Games/ Platformers</a:t>
            </a:r>
          </a:p>
        </p:txBody>
      </p:sp>
      <p:sp>
        <p:nvSpPr>
          <p:cNvPr id="3" name="Content Placeholder 2">
            <a:extLst>
              <a:ext uri="{FF2B5EF4-FFF2-40B4-BE49-F238E27FC236}">
                <a16:creationId xmlns:a16="http://schemas.microsoft.com/office/drawing/2014/main" id="{D2F98D86-27A6-9768-94FA-7DE7549D2A66}"/>
              </a:ext>
            </a:extLst>
          </p:cNvPr>
          <p:cNvSpPr>
            <a:spLocks noGrp="1"/>
          </p:cNvSpPr>
          <p:nvPr>
            <p:ph idx="1"/>
          </p:nvPr>
        </p:nvSpPr>
        <p:spPr>
          <a:xfrm>
            <a:off x="528681" y="1277261"/>
            <a:ext cx="6612540" cy="5293472"/>
          </a:xfrm>
        </p:spPr>
        <p:txBody>
          <a:bodyPr/>
          <a:lstStyle/>
          <a:p>
            <a:r>
              <a:rPr lang="en-GB" dirty="0"/>
              <a:t>Scrolling Platform Games</a:t>
            </a:r>
          </a:p>
          <a:p>
            <a:pPr lvl="1"/>
            <a:r>
              <a:rPr lang="en-GB" i="1" dirty="0"/>
              <a:t>Jump Bug </a:t>
            </a:r>
            <a:r>
              <a:rPr lang="en-GB" dirty="0"/>
              <a:t>in 1983 was the first platformer to introduce scrolling. </a:t>
            </a:r>
            <a:r>
              <a:rPr lang="en-GB" i="1" dirty="0"/>
              <a:t>Super Mario Bros </a:t>
            </a:r>
            <a:r>
              <a:rPr lang="en-GB" dirty="0"/>
              <a:t>in 1985 was based on this.</a:t>
            </a:r>
          </a:p>
          <a:p>
            <a:pPr lvl="1"/>
            <a:r>
              <a:rPr lang="en-GB" i="1" dirty="0"/>
              <a:t>Jump Bug </a:t>
            </a:r>
            <a:r>
              <a:rPr lang="en-GB" dirty="0"/>
              <a:t>also established the foundation upon which many popular platform games went on to follow – a 2D world populated by 2D platforms which the player needed to navigate by jumping and/ or climbing.</a:t>
            </a:r>
          </a:p>
          <a:p>
            <a:r>
              <a:rPr lang="en-GB" dirty="0"/>
              <a:t>Going into the 90s – </a:t>
            </a:r>
          </a:p>
          <a:p>
            <a:pPr lvl="1"/>
            <a:r>
              <a:rPr lang="en-GB" dirty="0"/>
              <a:t>The 16-bit consoles began to lift some of the previous generation’s hardware limitations.</a:t>
            </a:r>
          </a:p>
          <a:p>
            <a:pPr lvl="1"/>
            <a:r>
              <a:rPr lang="en-GB" dirty="0"/>
              <a:t>Sega’s 1991 hit </a:t>
            </a:r>
            <a:r>
              <a:rPr lang="en-GB" i="1" dirty="0"/>
              <a:t>Sonic the Hedgehog </a:t>
            </a:r>
            <a:r>
              <a:rPr lang="en-GB" dirty="0"/>
              <a:t>took the elements that games such as </a:t>
            </a:r>
            <a:r>
              <a:rPr lang="en-GB" i="1" dirty="0"/>
              <a:t>Super Mario Bros </a:t>
            </a:r>
            <a:r>
              <a:rPr lang="en-GB" dirty="0"/>
              <a:t>had introduced but added a main character that moved at high speed. The levels were designed to support this with a smooth flow and ramps to enable high jumps.</a:t>
            </a:r>
          </a:p>
          <a:p>
            <a:pPr lvl="1"/>
            <a:r>
              <a:rPr lang="en-GB" dirty="0"/>
              <a:t>Platform games of this era also started to use parallax scrolling, giving the illusion of depth by having the background move as a different speed to the foreground.</a:t>
            </a:r>
          </a:p>
          <a:p>
            <a:pPr lvl="1"/>
            <a:endParaRPr lang="en-GB" i="1" dirty="0"/>
          </a:p>
        </p:txBody>
      </p:sp>
      <p:sp>
        <p:nvSpPr>
          <p:cNvPr id="4" name="TextBox 3">
            <a:extLst>
              <a:ext uri="{FF2B5EF4-FFF2-40B4-BE49-F238E27FC236}">
                <a16:creationId xmlns:a16="http://schemas.microsoft.com/office/drawing/2014/main" id="{F3ECCF94-2F75-5712-0A58-E8A514144D37}"/>
              </a:ext>
            </a:extLst>
          </p:cNvPr>
          <p:cNvSpPr txBox="1"/>
          <p:nvPr/>
        </p:nvSpPr>
        <p:spPr>
          <a:xfrm>
            <a:off x="7508511" y="3511340"/>
            <a:ext cx="1867177" cy="215444"/>
          </a:xfrm>
          <a:prstGeom prst="rect">
            <a:avLst/>
          </a:prstGeom>
          <a:noFill/>
        </p:spPr>
        <p:txBody>
          <a:bodyPr wrap="square" rtlCol="0">
            <a:spAutoFit/>
          </a:bodyPr>
          <a:lstStyle/>
          <a:p>
            <a:r>
              <a:rPr lang="en-GB" sz="800" dirty="0"/>
              <a:t>Jump Bug ©ADK Corporation 1983</a:t>
            </a:r>
          </a:p>
        </p:txBody>
      </p:sp>
      <p:pic>
        <p:nvPicPr>
          <p:cNvPr id="5" name="Picture 2" descr="https://upload.wikimedia.org/wikipedia/en/thumb/3/34/Jump_Bug.png/220px-Jump_Bug.png">
            <a:extLst>
              <a:ext uri="{FF2B5EF4-FFF2-40B4-BE49-F238E27FC236}">
                <a16:creationId xmlns:a16="http://schemas.microsoft.com/office/drawing/2014/main" id="{D5C0E945-5A8A-B34A-C0F6-7101A298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655" y="1223740"/>
            <a:ext cx="2005068" cy="228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B558CBE-7667-5123-DAAC-71E1886F3099}"/>
              </a:ext>
            </a:extLst>
          </p:cNvPr>
          <p:cNvSpPr txBox="1"/>
          <p:nvPr/>
        </p:nvSpPr>
        <p:spPr>
          <a:xfrm>
            <a:off x="9935967" y="3511340"/>
            <a:ext cx="1920253" cy="215444"/>
          </a:xfrm>
          <a:prstGeom prst="rect">
            <a:avLst/>
          </a:prstGeom>
          <a:noFill/>
        </p:spPr>
        <p:txBody>
          <a:bodyPr wrap="square" rtlCol="0">
            <a:spAutoFit/>
          </a:bodyPr>
          <a:lstStyle/>
          <a:p>
            <a:r>
              <a:rPr lang="en-GB" sz="800" dirty="0"/>
              <a:t>Super Mario Bros ©Nintendo 1985</a:t>
            </a:r>
          </a:p>
        </p:txBody>
      </p:sp>
      <p:pic>
        <p:nvPicPr>
          <p:cNvPr id="7" name="Picture 4" descr="https://upload.wikimedia.org/wikipedia/en/thumb/6/61/Super_Mario_Bros_1985.png/220px-Super_Mario_Bros_1985.png">
            <a:extLst>
              <a:ext uri="{FF2B5EF4-FFF2-40B4-BE49-F238E27FC236}">
                <a16:creationId xmlns:a16="http://schemas.microsoft.com/office/drawing/2014/main" id="{A14A159A-EE74-C16C-ED03-BF6F5F255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677" y="1504540"/>
            <a:ext cx="2287544" cy="2006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elated image">
            <a:extLst>
              <a:ext uri="{FF2B5EF4-FFF2-40B4-BE49-F238E27FC236}">
                <a16:creationId xmlns:a16="http://schemas.microsoft.com/office/drawing/2014/main" id="{199F2F24-0934-FA7D-8DDC-C31869D88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655" y="3811203"/>
            <a:ext cx="4526565" cy="2546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E74700-E3ED-2340-BC3E-ACD112A00A6D}"/>
              </a:ext>
            </a:extLst>
          </p:cNvPr>
          <p:cNvSpPr txBox="1"/>
          <p:nvPr/>
        </p:nvSpPr>
        <p:spPr>
          <a:xfrm>
            <a:off x="10042143" y="6355289"/>
            <a:ext cx="1807981" cy="215444"/>
          </a:xfrm>
          <a:prstGeom prst="rect">
            <a:avLst/>
          </a:prstGeom>
          <a:noFill/>
        </p:spPr>
        <p:txBody>
          <a:bodyPr wrap="square" rtlCol="0">
            <a:spAutoFit/>
          </a:bodyPr>
          <a:lstStyle/>
          <a:p>
            <a:r>
              <a:rPr lang="en-GB" sz="800" dirty="0"/>
              <a:t>Sonic the Hedgehog ©Sega 1991</a:t>
            </a:r>
          </a:p>
        </p:txBody>
      </p:sp>
    </p:spTree>
    <p:extLst>
      <p:ext uri="{BB962C8B-B14F-4D97-AF65-F5344CB8AC3E}">
        <p14:creationId xmlns:p14="http://schemas.microsoft.com/office/powerpoint/2010/main" val="1638550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206FF-893D-1740-8F97-E78C3AE3C1F5}"/>
              </a:ext>
            </a:extLst>
          </p:cNvPr>
          <p:cNvSpPr>
            <a:spLocks noGrp="1"/>
          </p:cNvSpPr>
          <p:nvPr>
            <p:ph type="title"/>
          </p:nvPr>
        </p:nvSpPr>
        <p:spPr>
          <a:xfrm>
            <a:off x="1219200" y="365125"/>
            <a:ext cx="9493249" cy="808219"/>
          </a:xfrm>
        </p:spPr>
        <p:txBody>
          <a:bodyPr>
            <a:normAutofit/>
          </a:bodyPr>
          <a:lstStyle/>
          <a:p>
            <a:r>
              <a:rPr lang="en-GB" dirty="0"/>
              <a:t>Platformers go 3D (nearly)!</a:t>
            </a:r>
          </a:p>
        </p:txBody>
      </p:sp>
      <p:sp>
        <p:nvSpPr>
          <p:cNvPr id="3" name="Content Placeholder 2">
            <a:extLst>
              <a:ext uri="{FF2B5EF4-FFF2-40B4-BE49-F238E27FC236}">
                <a16:creationId xmlns:a16="http://schemas.microsoft.com/office/drawing/2014/main" id="{F1F4AD70-9501-7C59-A9DE-113A7EDB8B87}"/>
              </a:ext>
            </a:extLst>
          </p:cNvPr>
          <p:cNvSpPr>
            <a:spLocks noGrp="1"/>
          </p:cNvSpPr>
          <p:nvPr>
            <p:ph idx="1"/>
          </p:nvPr>
        </p:nvSpPr>
        <p:spPr>
          <a:xfrm>
            <a:off x="619042" y="1294726"/>
            <a:ext cx="5882908" cy="3054743"/>
          </a:xfrm>
        </p:spPr>
        <p:txBody>
          <a:bodyPr/>
          <a:lstStyle/>
          <a:p>
            <a:r>
              <a:rPr lang="en-GB" dirty="0"/>
              <a:t>Not all platformers are side-on 2D. Some early platform games were isometric-based, where the player view-point is positioned above and at an angle.</a:t>
            </a:r>
          </a:p>
          <a:p>
            <a:pPr lvl="1"/>
            <a:r>
              <a:rPr lang="en-GB" dirty="0"/>
              <a:t>Some notable isometric platform games:</a:t>
            </a:r>
          </a:p>
          <a:p>
            <a:pPr lvl="2"/>
            <a:r>
              <a:rPr lang="en-GB" dirty="0"/>
              <a:t>Marble Madness</a:t>
            </a:r>
          </a:p>
          <a:p>
            <a:pPr lvl="2"/>
            <a:r>
              <a:rPr lang="en-GB" dirty="0"/>
              <a:t>Knightlore</a:t>
            </a:r>
          </a:p>
          <a:p>
            <a:pPr lvl="2"/>
            <a:r>
              <a:rPr lang="en-GB" dirty="0"/>
              <a:t>Head Over Heels</a:t>
            </a:r>
          </a:p>
          <a:p>
            <a:pPr lvl="2"/>
            <a:r>
              <a:rPr lang="en-GB" dirty="0"/>
              <a:t>Ant Attack</a:t>
            </a:r>
          </a:p>
        </p:txBody>
      </p:sp>
      <p:pic>
        <p:nvPicPr>
          <p:cNvPr id="4" name="Picture 4" descr="Image result for 3D ant attack">
            <a:extLst>
              <a:ext uri="{FF2B5EF4-FFF2-40B4-BE49-F238E27FC236}">
                <a16:creationId xmlns:a16="http://schemas.microsoft.com/office/drawing/2014/main" id="{26112B01-9F56-87DF-2B1D-929F9FFE6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1294" y="1166180"/>
            <a:ext cx="2948412" cy="16584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knightLore">
            <a:extLst>
              <a:ext uri="{FF2B5EF4-FFF2-40B4-BE49-F238E27FC236}">
                <a16:creationId xmlns:a16="http://schemas.microsoft.com/office/drawing/2014/main" id="{852FC3F2-BAB7-A200-BE74-60BC06042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2972" y="1294726"/>
            <a:ext cx="2948412" cy="2211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populus game">
            <a:extLst>
              <a:ext uri="{FF2B5EF4-FFF2-40B4-BE49-F238E27FC236}">
                <a16:creationId xmlns:a16="http://schemas.microsoft.com/office/drawing/2014/main" id="{9C995FF6-33EB-6A76-B199-E7BF0BF13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294" y="2776945"/>
            <a:ext cx="2948412" cy="18396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the sims">
            <a:extLst>
              <a:ext uri="{FF2B5EF4-FFF2-40B4-BE49-F238E27FC236}">
                <a16:creationId xmlns:a16="http://schemas.microsoft.com/office/drawing/2014/main" id="{819CF4F0-A9F7-328B-6847-8EF77A220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4080" y="3841096"/>
            <a:ext cx="2757304" cy="15509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FF74D0-9ACF-A013-E418-74B6E2AD0110}"/>
              </a:ext>
            </a:extLst>
          </p:cNvPr>
          <p:cNvPicPr>
            <a:picLocks noChangeAspect="1"/>
          </p:cNvPicPr>
          <p:nvPr/>
        </p:nvPicPr>
        <p:blipFill>
          <a:blip r:embed="rId6"/>
          <a:stretch>
            <a:fillRect/>
          </a:stretch>
        </p:blipFill>
        <p:spPr>
          <a:xfrm>
            <a:off x="6561294" y="4792247"/>
            <a:ext cx="2876550" cy="1590675"/>
          </a:xfrm>
          <a:prstGeom prst="rect">
            <a:avLst/>
          </a:prstGeom>
        </p:spPr>
      </p:pic>
      <p:pic>
        <p:nvPicPr>
          <p:cNvPr id="10" name="Picture 2" descr="https://upload.wikimedia.org/wikipedia/commons/thumb/f/f7/Perspective_isometrique_cube_gris.svg/858px-Perspective_isometrique_cube_gris.svg.png">
            <a:extLst>
              <a:ext uri="{FF2B5EF4-FFF2-40B4-BE49-F238E27FC236}">
                <a16:creationId xmlns:a16="http://schemas.microsoft.com/office/drawing/2014/main" id="{2111D07B-70AA-5929-620F-BAF514EAF8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4830" y="4389659"/>
            <a:ext cx="2189163" cy="218916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C2F42EA5-25AB-D009-4B69-6D3DD92FCD9C}"/>
              </a:ext>
            </a:extLst>
          </p:cNvPr>
          <p:cNvSpPr txBox="1">
            <a:spLocks/>
          </p:cNvSpPr>
          <p:nvPr/>
        </p:nvSpPr>
        <p:spPr>
          <a:xfrm>
            <a:off x="356459" y="4349469"/>
            <a:ext cx="3806626" cy="22698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term isometric derives from the angle that objects are being viewed from.</a:t>
            </a:r>
          </a:p>
          <a:p>
            <a:r>
              <a:rPr lang="en-GB" dirty="0"/>
              <a:t>Greek – Isometria:</a:t>
            </a:r>
          </a:p>
          <a:p>
            <a:pPr lvl="1"/>
            <a:r>
              <a:rPr lang="en-GB" dirty="0"/>
              <a:t>Iso = Equal</a:t>
            </a:r>
          </a:p>
          <a:p>
            <a:pPr lvl="1"/>
            <a:r>
              <a:rPr lang="en-GB" dirty="0"/>
              <a:t>Metric = Measuring</a:t>
            </a:r>
          </a:p>
          <a:p>
            <a:pPr lvl="1"/>
            <a:endParaRPr lang="en-GB" dirty="0"/>
          </a:p>
        </p:txBody>
      </p:sp>
    </p:spTree>
    <p:extLst>
      <p:ext uri="{BB962C8B-B14F-4D97-AF65-F5344CB8AC3E}">
        <p14:creationId xmlns:p14="http://schemas.microsoft.com/office/powerpoint/2010/main" val="1793317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8ABA-118D-CEA5-9273-96CAF69F13D6}"/>
              </a:ext>
            </a:extLst>
          </p:cNvPr>
          <p:cNvSpPr>
            <a:spLocks noGrp="1"/>
          </p:cNvSpPr>
          <p:nvPr>
            <p:ph type="title"/>
          </p:nvPr>
        </p:nvSpPr>
        <p:spPr>
          <a:xfrm>
            <a:off x="1219200" y="365126"/>
            <a:ext cx="9493249" cy="775852"/>
          </a:xfrm>
        </p:spPr>
        <p:txBody>
          <a:bodyPr/>
          <a:lstStyle/>
          <a:p>
            <a:r>
              <a:rPr lang="en-GB" dirty="0"/>
              <a:t>Platformers go 3D (actually!)</a:t>
            </a:r>
          </a:p>
        </p:txBody>
      </p:sp>
      <p:pic>
        <p:nvPicPr>
          <p:cNvPr id="8" name="Content Placeholder 7" descr="A screenshot of a video game&#10;&#10;Description automatically generated">
            <a:extLst>
              <a:ext uri="{FF2B5EF4-FFF2-40B4-BE49-F238E27FC236}">
                <a16:creationId xmlns:a16="http://schemas.microsoft.com/office/drawing/2014/main" id="{617A9AC1-5DE6-2C07-3552-C598A0CB2C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41347" y="3882948"/>
            <a:ext cx="3115878" cy="2336909"/>
          </a:xfrm>
        </p:spPr>
      </p:pic>
      <p:pic>
        <p:nvPicPr>
          <p:cNvPr id="4" name="Picture 2" descr="Image result for original tomb raider">
            <a:extLst>
              <a:ext uri="{FF2B5EF4-FFF2-40B4-BE49-F238E27FC236}">
                <a16:creationId xmlns:a16="http://schemas.microsoft.com/office/drawing/2014/main" id="{DEAB733E-036A-7F3A-AD18-01A9DA517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881" y="1199985"/>
            <a:ext cx="2124313" cy="1594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tomb raider screenshots">
            <a:extLst>
              <a:ext uri="{FF2B5EF4-FFF2-40B4-BE49-F238E27FC236}">
                <a16:creationId xmlns:a16="http://schemas.microsoft.com/office/drawing/2014/main" id="{ABFBE59F-1671-F36B-23E9-2CA21092B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2151" y="2140214"/>
            <a:ext cx="2630031" cy="1479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crash bandicoot n sane trilogy screenshots">
            <a:extLst>
              <a:ext uri="{FF2B5EF4-FFF2-40B4-BE49-F238E27FC236}">
                <a16:creationId xmlns:a16="http://schemas.microsoft.com/office/drawing/2014/main" id="{09D47FF5-059A-193A-02FE-5EFA36294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752" y="1102511"/>
            <a:ext cx="2183473" cy="128097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BB1BFC55-0411-FA61-CCDC-74C460ABC275}"/>
              </a:ext>
            </a:extLst>
          </p:cNvPr>
          <p:cNvSpPr txBox="1">
            <a:spLocks/>
          </p:cNvSpPr>
          <p:nvPr/>
        </p:nvSpPr>
        <p:spPr>
          <a:xfrm>
            <a:off x="619042" y="1294726"/>
            <a:ext cx="6501144" cy="54571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Platform game mechanics have now evolved beyond being a distinct genre. Fully immersive 3D environments have opened up the potential for adding platform mechanics into other genres, such as Action/Adventure.</a:t>
            </a:r>
          </a:p>
          <a:p>
            <a:pPr marL="0" indent="0">
              <a:buNone/>
            </a:pPr>
            <a:endParaRPr lang="en-GB" dirty="0"/>
          </a:p>
          <a:p>
            <a:pPr lvl="1"/>
            <a:r>
              <a:rPr lang="en-GB" dirty="0"/>
              <a:t>The </a:t>
            </a:r>
            <a:r>
              <a:rPr lang="en-GB" i="1" dirty="0"/>
              <a:t>Thief</a:t>
            </a:r>
            <a:r>
              <a:rPr lang="en-GB" dirty="0"/>
              <a:t> and </a:t>
            </a:r>
            <a:r>
              <a:rPr lang="en-GB" i="1" dirty="0"/>
              <a:t>Hitman</a:t>
            </a:r>
            <a:r>
              <a:rPr lang="en-GB" dirty="0"/>
              <a:t> series’ make use of platform mechanics to enable the player to access buildings in different ways.</a:t>
            </a:r>
          </a:p>
          <a:p>
            <a:pPr marL="228600" lvl="1" indent="0">
              <a:buNone/>
            </a:pPr>
            <a:endParaRPr lang="en-GB" dirty="0"/>
          </a:p>
          <a:p>
            <a:pPr lvl="1"/>
            <a:r>
              <a:rPr lang="en-GB" dirty="0"/>
              <a:t>The parkour mechanic in the </a:t>
            </a:r>
            <a:r>
              <a:rPr lang="en-GB" i="1" dirty="0"/>
              <a:t>Assassin’s Creed</a:t>
            </a:r>
            <a:r>
              <a:rPr lang="en-GB" dirty="0"/>
              <a:t> series.</a:t>
            </a:r>
          </a:p>
          <a:p>
            <a:pPr lvl="1"/>
            <a:endParaRPr lang="en-GB" dirty="0"/>
          </a:p>
          <a:p>
            <a:pPr lvl="1"/>
            <a:r>
              <a:rPr lang="en-GB" dirty="0"/>
              <a:t>The </a:t>
            </a:r>
            <a:r>
              <a:rPr lang="en-GB" i="1" dirty="0"/>
              <a:t>GTA Online </a:t>
            </a:r>
            <a:r>
              <a:rPr lang="en-GB" dirty="0"/>
              <a:t>Mission “Gerald’s Last Play: Go Figure” has the player climbing onto various ledges and rooftops to collect action figures.</a:t>
            </a:r>
          </a:p>
        </p:txBody>
      </p:sp>
      <p:pic>
        <p:nvPicPr>
          <p:cNvPr id="11" name="Picture 10" descr="A person jumping off a yellow railing&#10;&#10;Description automatically generated">
            <a:extLst>
              <a:ext uri="{FF2B5EF4-FFF2-40B4-BE49-F238E27FC236}">
                <a16:creationId xmlns:a16="http://schemas.microsoft.com/office/drawing/2014/main" id="{764B4AB7-671D-F111-AA2D-642F148315E3}"/>
              </a:ext>
            </a:extLst>
          </p:cNvPr>
          <p:cNvPicPr>
            <a:picLocks noChangeAspect="1"/>
          </p:cNvPicPr>
          <p:nvPr/>
        </p:nvPicPr>
        <p:blipFill>
          <a:blip r:embed="rId6">
            <a:extLst>
              <a:ext uri="{28A0092B-C50C-407E-A947-70E740481C1C}">
                <a14:useLocalDpi xmlns:a14="http://schemas.microsoft.com/office/drawing/2010/main" val="0"/>
              </a:ext>
            </a:extLst>
          </a:blip>
          <a:srcRect l="11818" r="7166"/>
          <a:stretch/>
        </p:blipFill>
        <p:spPr>
          <a:xfrm>
            <a:off x="7198192" y="3101017"/>
            <a:ext cx="2478847" cy="1722626"/>
          </a:xfrm>
          <a:prstGeom prst="rect">
            <a:avLst/>
          </a:prstGeom>
        </p:spPr>
      </p:pic>
    </p:spTree>
    <p:extLst>
      <p:ext uri="{BB962C8B-B14F-4D97-AF65-F5344CB8AC3E}">
        <p14:creationId xmlns:p14="http://schemas.microsoft.com/office/powerpoint/2010/main" val="1500137315"/>
      </p:ext>
    </p:extLst>
  </p:cSld>
  <p:clrMapOvr>
    <a:masterClrMapping/>
  </p:clrMapOvr>
</p:sld>
</file>

<file path=ppt/theme/theme1.xml><?xml version="1.0" encoding="utf-8"?>
<a:theme xmlns:a="http://schemas.openxmlformats.org/drawingml/2006/main" name="AfterhoursVTI">
  <a:themeElements>
    <a:clrScheme name="AnalogousFromDarkSeedLeftStep">
      <a:dk1>
        <a:srgbClr val="000000"/>
      </a:dk1>
      <a:lt1>
        <a:srgbClr val="FFFFFF"/>
      </a:lt1>
      <a:dk2>
        <a:srgbClr val="301B2B"/>
      </a:dk2>
      <a:lt2>
        <a:srgbClr val="F0F3F3"/>
      </a:lt2>
      <a:accent1>
        <a:srgbClr val="C84E48"/>
      </a:accent1>
      <a:accent2>
        <a:srgbClr val="B63665"/>
      </a:accent2>
      <a:accent3>
        <a:srgbClr val="C848AC"/>
      </a:accent3>
      <a:accent4>
        <a:srgbClr val="9C36B6"/>
      </a:accent4>
      <a:accent5>
        <a:srgbClr val="7948C8"/>
      </a:accent5>
      <a:accent6>
        <a:srgbClr val="3D42B8"/>
      </a:accent6>
      <a:hlink>
        <a:srgbClr val="853FBF"/>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1122</TotalTime>
  <Words>2316</Words>
  <Application>Microsoft Office PowerPoint</Application>
  <PresentationFormat>Widescreen</PresentationFormat>
  <Paragraphs>168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Arial</vt:lpstr>
      <vt:lpstr>Consolas</vt:lpstr>
      <vt:lpstr>Franklin Gothic Heavy</vt:lpstr>
      <vt:lpstr>AfterhoursVTI</vt:lpstr>
      <vt:lpstr>BSc Hons Computer Games Design and Development GDV4000 Introduction to Games Industry Practice</vt:lpstr>
      <vt:lpstr>Platform Games/ Platformers</vt:lpstr>
      <vt:lpstr>Platform Games/ Platformers</vt:lpstr>
      <vt:lpstr>Platform Games/ Platformers</vt:lpstr>
      <vt:lpstr>Platform Games/ Platformers</vt:lpstr>
      <vt:lpstr>Platform Games/ Platformers</vt:lpstr>
      <vt:lpstr>Platform Games/ Platformers</vt:lpstr>
      <vt:lpstr>Platformers go 3D (nearly)!</vt:lpstr>
      <vt:lpstr>Platformers go 3D (actually!)</vt:lpstr>
      <vt:lpstr>Platformers go 3D (actually!)</vt:lpstr>
      <vt:lpstr>2D Mechanics in a 3D World</vt:lpstr>
      <vt:lpstr>Core Mechanics</vt:lpstr>
      <vt:lpstr>State Modelling</vt:lpstr>
      <vt:lpstr>Puzzles and Props – Level Design Considerations</vt:lpstr>
      <vt:lpstr>Puzzles and Props – Level Design Considerations</vt:lpstr>
      <vt:lpstr>Puzzles and Props – Level Design Considerations</vt:lpstr>
      <vt:lpstr>Flow Considerations</vt:lpstr>
      <vt:lpstr>References /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4</cp:revision>
  <dcterms:created xsi:type="dcterms:W3CDTF">2024-10-22T15:14:17Z</dcterms:created>
  <dcterms:modified xsi:type="dcterms:W3CDTF">2024-11-05T15:42:40Z</dcterms:modified>
</cp:coreProperties>
</file>